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82" r:id="rId6"/>
    <p:sldId id="376" r:id="rId7"/>
    <p:sldId id="379" r:id="rId8"/>
    <p:sldId id="377" r:id="rId9"/>
    <p:sldId id="378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387" r:id="rId18"/>
    <p:sldId id="389" r:id="rId19"/>
    <p:sldId id="392" r:id="rId20"/>
    <p:sldId id="394" r:id="rId21"/>
    <p:sldId id="395" r:id="rId22"/>
    <p:sldId id="393" r:id="rId23"/>
    <p:sldId id="396" r:id="rId24"/>
    <p:sldId id="399" r:id="rId25"/>
    <p:sldId id="388" r:id="rId26"/>
    <p:sldId id="390" r:id="rId27"/>
    <p:sldId id="391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261" r:id="rId36"/>
    <p:sldId id="260" r:id="rId37"/>
    <p:sldId id="262" r:id="rId38"/>
    <p:sldId id="263" r:id="rId39"/>
    <p:sldId id="264" r:id="rId40"/>
    <p:sldId id="265" r:id="rId41"/>
    <p:sldId id="281" r:id="rId42"/>
    <p:sldId id="266" r:id="rId43"/>
    <p:sldId id="267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277" r:id="rId54"/>
    <p:sldId id="278" r:id="rId55"/>
    <p:sldId id="279" r:id="rId56"/>
    <p:sldId id="280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3" r:id="rId67"/>
    <p:sldId id="373" r:id="rId68"/>
    <p:sldId id="374" r:id="rId69"/>
    <p:sldId id="375" r:id="rId70"/>
    <p:sldId id="292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301" r:id="rId79"/>
    <p:sldId id="302" r:id="rId80"/>
    <p:sldId id="303" r:id="rId81"/>
    <p:sldId id="304" r:id="rId82"/>
    <p:sldId id="305" r:id="rId83"/>
    <p:sldId id="306" r:id="rId84"/>
    <p:sldId id="307" r:id="rId85"/>
    <p:sldId id="308" r:id="rId86"/>
    <p:sldId id="309" r:id="rId87"/>
    <p:sldId id="310" r:id="rId88"/>
    <p:sldId id="311" r:id="rId89"/>
    <p:sldId id="312" r:id="rId90"/>
    <p:sldId id="313" r:id="rId91"/>
    <p:sldId id="315" r:id="rId92"/>
    <p:sldId id="316" r:id="rId93"/>
    <p:sldId id="317" r:id="rId94"/>
    <p:sldId id="318" r:id="rId95"/>
    <p:sldId id="319" r:id="rId96"/>
    <p:sldId id="320" r:id="rId97"/>
    <p:sldId id="321" r:id="rId98"/>
    <p:sldId id="322" r:id="rId99"/>
    <p:sldId id="323" r:id="rId100"/>
    <p:sldId id="324" r:id="rId101"/>
    <p:sldId id="325" r:id="rId102"/>
    <p:sldId id="326" r:id="rId103"/>
    <p:sldId id="327" r:id="rId104"/>
    <p:sldId id="328" r:id="rId105"/>
    <p:sldId id="314" r:id="rId106"/>
    <p:sldId id="329" r:id="rId107"/>
    <p:sldId id="330" r:id="rId108"/>
    <p:sldId id="331" r:id="rId109"/>
    <p:sldId id="332" r:id="rId110"/>
    <p:sldId id="333" r:id="rId111"/>
    <p:sldId id="334" r:id="rId112"/>
    <p:sldId id="335" r:id="rId113"/>
    <p:sldId id="336" r:id="rId114"/>
    <p:sldId id="337" r:id="rId115"/>
    <p:sldId id="338" r:id="rId116"/>
    <p:sldId id="339" r:id="rId117"/>
    <p:sldId id="340" r:id="rId118"/>
    <p:sldId id="341" r:id="rId119"/>
    <p:sldId id="342" r:id="rId120"/>
    <p:sldId id="343" r:id="rId121"/>
    <p:sldId id="344" r:id="rId122"/>
    <p:sldId id="345" r:id="rId123"/>
    <p:sldId id="346" r:id="rId124"/>
    <p:sldId id="348" r:id="rId125"/>
    <p:sldId id="349" r:id="rId126"/>
    <p:sldId id="350" r:id="rId127"/>
    <p:sldId id="351" r:id="rId128"/>
    <p:sldId id="352" r:id="rId129"/>
    <p:sldId id="353" r:id="rId130"/>
    <p:sldId id="354" r:id="rId131"/>
    <p:sldId id="355" r:id="rId132"/>
    <p:sldId id="356" r:id="rId133"/>
    <p:sldId id="357" r:id="rId134"/>
    <p:sldId id="358" r:id="rId135"/>
    <p:sldId id="359" r:id="rId136"/>
    <p:sldId id="360" r:id="rId137"/>
    <p:sldId id="361" r:id="rId138"/>
    <p:sldId id="362" r:id="rId139"/>
    <p:sldId id="363" r:id="rId140"/>
    <p:sldId id="365" r:id="rId141"/>
    <p:sldId id="366" r:id="rId142"/>
    <p:sldId id="368" r:id="rId143"/>
    <p:sldId id="369" r:id="rId144"/>
    <p:sldId id="370" r:id="rId145"/>
    <p:sldId id="371" r:id="rId146"/>
    <p:sldId id="372" r:id="rId14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D3B352-CB5B-4A1D-9104-822878799149}" v="74" dt="2025-11-28T00:51:01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" y="18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017A7-92C8-46CB-A01A-56672F7D4A7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6C66F491-3096-4960-BCF2-FB439D4D4624}">
      <dgm:prSet phldrT="[テキスト]" phldr="0"/>
      <dgm:spPr/>
      <dgm:t>
        <a:bodyPr/>
        <a:lstStyle/>
        <a:p>
          <a:r>
            <a:rPr kumimoji="1" lang="ja-JP" altLang="en-US" dirty="0"/>
            <a:t>第</a:t>
          </a:r>
          <a:r>
            <a:rPr kumimoji="1" lang="en-US" altLang="ja-JP" dirty="0"/>
            <a:t>1</a:t>
          </a:r>
          <a:r>
            <a:rPr kumimoji="1" lang="ja-JP" altLang="en-US" dirty="0"/>
            <a:t>章</a:t>
          </a:r>
        </a:p>
      </dgm:t>
    </dgm:pt>
    <dgm:pt modelId="{301C343F-FD59-4797-868A-C4C865B324B5}" type="parTrans" cxnId="{80582721-0661-4F71-ACFC-2249E92589A4}">
      <dgm:prSet/>
      <dgm:spPr/>
      <dgm:t>
        <a:bodyPr/>
        <a:lstStyle/>
        <a:p>
          <a:endParaRPr kumimoji="1" lang="ja-JP" altLang="en-US"/>
        </a:p>
      </dgm:t>
    </dgm:pt>
    <dgm:pt modelId="{8210F95E-2084-4F93-83A0-8D9A09795211}" type="sibTrans" cxnId="{80582721-0661-4F71-ACFC-2249E92589A4}">
      <dgm:prSet/>
      <dgm:spPr/>
      <dgm:t>
        <a:bodyPr/>
        <a:lstStyle/>
        <a:p>
          <a:endParaRPr kumimoji="1" lang="ja-JP" altLang="en-US"/>
        </a:p>
      </dgm:t>
    </dgm:pt>
    <dgm:pt modelId="{3008CA76-FB94-45C8-AA29-E4FFB0AF1575}">
      <dgm:prSet phldrT="[テキスト]"/>
      <dgm:spPr/>
      <dgm:t>
        <a:bodyPr/>
        <a:lstStyle/>
        <a:p>
          <a:r>
            <a:rPr kumimoji="1" lang="ja-JP" altLang="en-US" dirty="0"/>
            <a:t>土台作り</a:t>
          </a:r>
        </a:p>
      </dgm:t>
    </dgm:pt>
    <dgm:pt modelId="{3EF1978A-616D-4CA0-A671-8ED8F86E1638}" type="parTrans" cxnId="{E774ECCC-E6A2-4272-AA35-DC9150275CD4}">
      <dgm:prSet/>
      <dgm:spPr/>
      <dgm:t>
        <a:bodyPr/>
        <a:lstStyle/>
        <a:p>
          <a:endParaRPr kumimoji="1" lang="ja-JP" altLang="en-US"/>
        </a:p>
      </dgm:t>
    </dgm:pt>
    <dgm:pt modelId="{F7A042F3-F1C2-4FF7-A185-D52B6C042948}" type="sibTrans" cxnId="{E774ECCC-E6A2-4272-AA35-DC9150275CD4}">
      <dgm:prSet/>
      <dgm:spPr/>
      <dgm:t>
        <a:bodyPr/>
        <a:lstStyle/>
        <a:p>
          <a:endParaRPr kumimoji="1" lang="ja-JP" altLang="en-US"/>
        </a:p>
      </dgm:t>
    </dgm:pt>
    <dgm:pt modelId="{CA48A19C-3F47-4638-893D-5948D3664EBC}">
      <dgm:prSet phldrT="[テキスト]" phldr="0"/>
      <dgm:spPr/>
      <dgm:t>
        <a:bodyPr/>
        <a:lstStyle/>
        <a:p>
          <a:r>
            <a:rPr kumimoji="1" lang="en-US" altLang="ja-JP" dirty="0" err="1"/>
            <a:t>VSCode</a:t>
          </a:r>
          <a:endParaRPr kumimoji="1" lang="ja-JP" altLang="en-US" dirty="0"/>
        </a:p>
      </dgm:t>
    </dgm:pt>
    <dgm:pt modelId="{A5104A1C-0341-4C90-B087-8C0D5D866C5D}" type="parTrans" cxnId="{44695F32-D57B-42EF-A03C-87EA0F196E3A}">
      <dgm:prSet/>
      <dgm:spPr/>
      <dgm:t>
        <a:bodyPr/>
        <a:lstStyle/>
        <a:p>
          <a:endParaRPr kumimoji="1" lang="ja-JP" altLang="en-US"/>
        </a:p>
      </dgm:t>
    </dgm:pt>
    <dgm:pt modelId="{E524706A-6831-4CBA-B00B-B73ACEC6DF1D}" type="sibTrans" cxnId="{44695F32-D57B-42EF-A03C-87EA0F196E3A}">
      <dgm:prSet/>
      <dgm:spPr/>
      <dgm:t>
        <a:bodyPr/>
        <a:lstStyle/>
        <a:p>
          <a:endParaRPr kumimoji="1" lang="ja-JP" altLang="en-US"/>
        </a:p>
      </dgm:t>
    </dgm:pt>
    <dgm:pt modelId="{C8D35E3A-ABD4-407B-B853-1FAF8553C5C0}">
      <dgm:prSet phldrT="[テキスト]" phldr="0"/>
      <dgm:spPr/>
      <dgm:t>
        <a:bodyPr/>
        <a:lstStyle/>
        <a:p>
          <a:endParaRPr kumimoji="1" lang="ja-JP" altLang="en-US" dirty="0"/>
        </a:p>
      </dgm:t>
    </dgm:pt>
    <dgm:pt modelId="{BC4AB639-4B41-4183-A117-453CA7B4B660}" type="parTrans" cxnId="{2319B10E-D720-4D27-B9C8-DDA14CE946EE}">
      <dgm:prSet/>
      <dgm:spPr/>
      <dgm:t>
        <a:bodyPr/>
        <a:lstStyle/>
        <a:p>
          <a:endParaRPr kumimoji="1" lang="ja-JP" altLang="en-US"/>
        </a:p>
      </dgm:t>
    </dgm:pt>
    <dgm:pt modelId="{84995A36-4EFD-43BC-9B41-FC40BE69C299}" type="sibTrans" cxnId="{2319B10E-D720-4D27-B9C8-DDA14CE946EE}">
      <dgm:prSet/>
      <dgm:spPr/>
      <dgm:t>
        <a:bodyPr/>
        <a:lstStyle/>
        <a:p>
          <a:endParaRPr kumimoji="1" lang="ja-JP" altLang="en-US"/>
        </a:p>
      </dgm:t>
    </dgm:pt>
    <dgm:pt modelId="{F59B664A-66B4-40CD-AE76-F6139E351F36}" type="pres">
      <dgm:prSet presAssocID="{D53017A7-92C8-46CB-A01A-56672F7D4A7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534C968-1064-4731-9E66-9BD1AC46D175}" type="pres">
      <dgm:prSet presAssocID="{6C66F491-3096-4960-BCF2-FB439D4D4624}" presName="root" presStyleCnt="0"/>
      <dgm:spPr/>
    </dgm:pt>
    <dgm:pt modelId="{82AE87AC-A198-4384-8540-7FB87E98A932}" type="pres">
      <dgm:prSet presAssocID="{6C66F491-3096-4960-BCF2-FB439D4D4624}" presName="rootComposite" presStyleCnt="0"/>
      <dgm:spPr/>
    </dgm:pt>
    <dgm:pt modelId="{FD805897-13FA-486E-89F7-6F9BC8C8C572}" type="pres">
      <dgm:prSet presAssocID="{6C66F491-3096-4960-BCF2-FB439D4D4624}" presName="rootText" presStyleLbl="node1" presStyleIdx="0" presStyleCnt="1"/>
      <dgm:spPr/>
    </dgm:pt>
    <dgm:pt modelId="{F0C95B56-E49E-4009-BC92-AE7812C1FB0D}" type="pres">
      <dgm:prSet presAssocID="{6C66F491-3096-4960-BCF2-FB439D4D4624}" presName="rootConnector" presStyleLbl="node1" presStyleIdx="0" presStyleCnt="1"/>
      <dgm:spPr/>
    </dgm:pt>
    <dgm:pt modelId="{5CFDC821-7A70-4631-AC46-7D629594EACA}" type="pres">
      <dgm:prSet presAssocID="{6C66F491-3096-4960-BCF2-FB439D4D4624}" presName="childShape" presStyleCnt="0"/>
      <dgm:spPr/>
    </dgm:pt>
    <dgm:pt modelId="{F98E6131-FF78-4B0A-B541-367969599C7E}" type="pres">
      <dgm:prSet presAssocID="{3EF1978A-616D-4CA0-A671-8ED8F86E1638}" presName="Name13" presStyleLbl="parChTrans1D2" presStyleIdx="0" presStyleCnt="3"/>
      <dgm:spPr/>
    </dgm:pt>
    <dgm:pt modelId="{D6F4EB9A-5649-4E16-AD8A-6FDE71FC6A6E}" type="pres">
      <dgm:prSet presAssocID="{3008CA76-FB94-45C8-AA29-E4FFB0AF1575}" presName="childText" presStyleLbl="bgAcc1" presStyleIdx="0" presStyleCnt="3">
        <dgm:presLayoutVars>
          <dgm:bulletEnabled val="1"/>
        </dgm:presLayoutVars>
      </dgm:prSet>
      <dgm:spPr/>
    </dgm:pt>
    <dgm:pt modelId="{EF6F9FA7-06DF-4F18-A5D3-E7ED2D4DD0E4}" type="pres">
      <dgm:prSet presAssocID="{A5104A1C-0341-4C90-B087-8C0D5D866C5D}" presName="Name13" presStyleLbl="parChTrans1D2" presStyleIdx="1" presStyleCnt="3"/>
      <dgm:spPr/>
    </dgm:pt>
    <dgm:pt modelId="{966A6FDE-2B08-4BBB-B6FF-16ED3AFE4E04}" type="pres">
      <dgm:prSet presAssocID="{CA48A19C-3F47-4638-893D-5948D3664EBC}" presName="childText" presStyleLbl="bgAcc1" presStyleIdx="1" presStyleCnt="3">
        <dgm:presLayoutVars>
          <dgm:bulletEnabled val="1"/>
        </dgm:presLayoutVars>
      </dgm:prSet>
      <dgm:spPr/>
    </dgm:pt>
    <dgm:pt modelId="{F0ADE912-3D99-41E0-95B1-AEA1AAA569DD}" type="pres">
      <dgm:prSet presAssocID="{BC4AB639-4B41-4183-A117-453CA7B4B660}" presName="Name13" presStyleLbl="parChTrans1D2" presStyleIdx="2" presStyleCnt="3"/>
      <dgm:spPr/>
    </dgm:pt>
    <dgm:pt modelId="{C3FC5894-895C-4223-B6F1-9B40F24FB6EB}" type="pres">
      <dgm:prSet presAssocID="{C8D35E3A-ABD4-407B-B853-1FAF8553C5C0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2319B10E-D720-4D27-B9C8-DDA14CE946EE}" srcId="{6C66F491-3096-4960-BCF2-FB439D4D4624}" destId="{C8D35E3A-ABD4-407B-B853-1FAF8553C5C0}" srcOrd="2" destOrd="0" parTransId="{BC4AB639-4B41-4183-A117-453CA7B4B660}" sibTransId="{84995A36-4EFD-43BC-9B41-FC40BE69C299}"/>
    <dgm:cxn modelId="{AA9A1812-FACF-40D4-8FAF-B674614ABCCA}" type="presOf" srcId="{6C66F491-3096-4960-BCF2-FB439D4D4624}" destId="{FD805897-13FA-486E-89F7-6F9BC8C8C572}" srcOrd="0" destOrd="0" presId="urn:microsoft.com/office/officeart/2005/8/layout/hierarchy3"/>
    <dgm:cxn modelId="{80582721-0661-4F71-ACFC-2249E92589A4}" srcId="{D53017A7-92C8-46CB-A01A-56672F7D4A7F}" destId="{6C66F491-3096-4960-BCF2-FB439D4D4624}" srcOrd="0" destOrd="0" parTransId="{301C343F-FD59-4797-868A-C4C865B324B5}" sibTransId="{8210F95E-2084-4F93-83A0-8D9A09795211}"/>
    <dgm:cxn modelId="{44695F32-D57B-42EF-A03C-87EA0F196E3A}" srcId="{6C66F491-3096-4960-BCF2-FB439D4D4624}" destId="{CA48A19C-3F47-4638-893D-5948D3664EBC}" srcOrd="1" destOrd="0" parTransId="{A5104A1C-0341-4C90-B087-8C0D5D866C5D}" sibTransId="{E524706A-6831-4CBA-B00B-B73ACEC6DF1D}"/>
    <dgm:cxn modelId="{8339E76B-D1E8-401C-9155-0FC9DB70E53A}" type="presOf" srcId="{D53017A7-92C8-46CB-A01A-56672F7D4A7F}" destId="{F59B664A-66B4-40CD-AE76-F6139E351F36}" srcOrd="0" destOrd="0" presId="urn:microsoft.com/office/officeart/2005/8/layout/hierarchy3"/>
    <dgm:cxn modelId="{EAB9AC7A-C368-434C-BF02-AB83E6247602}" type="presOf" srcId="{6C66F491-3096-4960-BCF2-FB439D4D4624}" destId="{F0C95B56-E49E-4009-BC92-AE7812C1FB0D}" srcOrd="1" destOrd="0" presId="urn:microsoft.com/office/officeart/2005/8/layout/hierarchy3"/>
    <dgm:cxn modelId="{0743D37C-4E1C-43F5-A1FA-CF62230CD0CD}" type="presOf" srcId="{BC4AB639-4B41-4183-A117-453CA7B4B660}" destId="{F0ADE912-3D99-41E0-95B1-AEA1AAA569DD}" srcOrd="0" destOrd="0" presId="urn:microsoft.com/office/officeart/2005/8/layout/hierarchy3"/>
    <dgm:cxn modelId="{6AFAEB94-1186-4A3C-9389-31F85E4228CF}" type="presOf" srcId="{CA48A19C-3F47-4638-893D-5948D3664EBC}" destId="{966A6FDE-2B08-4BBB-B6FF-16ED3AFE4E04}" srcOrd="0" destOrd="0" presId="urn:microsoft.com/office/officeart/2005/8/layout/hierarchy3"/>
    <dgm:cxn modelId="{29C7D59B-D3D5-49C3-B551-8CADD042983F}" type="presOf" srcId="{3008CA76-FB94-45C8-AA29-E4FFB0AF1575}" destId="{D6F4EB9A-5649-4E16-AD8A-6FDE71FC6A6E}" srcOrd="0" destOrd="0" presId="urn:microsoft.com/office/officeart/2005/8/layout/hierarchy3"/>
    <dgm:cxn modelId="{3407AAA5-2FF7-4F5E-9278-4F48FEE65EDE}" type="presOf" srcId="{A5104A1C-0341-4C90-B087-8C0D5D866C5D}" destId="{EF6F9FA7-06DF-4F18-A5D3-E7ED2D4DD0E4}" srcOrd="0" destOrd="0" presId="urn:microsoft.com/office/officeart/2005/8/layout/hierarchy3"/>
    <dgm:cxn modelId="{3D32FFB3-1956-43FF-AC02-40E7F33AE887}" type="presOf" srcId="{3EF1978A-616D-4CA0-A671-8ED8F86E1638}" destId="{F98E6131-FF78-4B0A-B541-367969599C7E}" srcOrd="0" destOrd="0" presId="urn:microsoft.com/office/officeart/2005/8/layout/hierarchy3"/>
    <dgm:cxn modelId="{46D898C4-058B-46E6-B5E4-226B056433E2}" type="presOf" srcId="{C8D35E3A-ABD4-407B-B853-1FAF8553C5C0}" destId="{C3FC5894-895C-4223-B6F1-9B40F24FB6EB}" srcOrd="0" destOrd="0" presId="urn:microsoft.com/office/officeart/2005/8/layout/hierarchy3"/>
    <dgm:cxn modelId="{E774ECCC-E6A2-4272-AA35-DC9150275CD4}" srcId="{6C66F491-3096-4960-BCF2-FB439D4D4624}" destId="{3008CA76-FB94-45C8-AA29-E4FFB0AF1575}" srcOrd="0" destOrd="0" parTransId="{3EF1978A-616D-4CA0-A671-8ED8F86E1638}" sibTransId="{F7A042F3-F1C2-4FF7-A185-D52B6C042948}"/>
    <dgm:cxn modelId="{B6439ADB-303D-4DEB-9C99-1F5275DBFC5D}" type="presParOf" srcId="{F59B664A-66B4-40CD-AE76-F6139E351F36}" destId="{1534C968-1064-4731-9E66-9BD1AC46D175}" srcOrd="0" destOrd="0" presId="urn:microsoft.com/office/officeart/2005/8/layout/hierarchy3"/>
    <dgm:cxn modelId="{E6B6FD60-76F3-4072-A061-6182084282F7}" type="presParOf" srcId="{1534C968-1064-4731-9E66-9BD1AC46D175}" destId="{82AE87AC-A198-4384-8540-7FB87E98A932}" srcOrd="0" destOrd="0" presId="urn:microsoft.com/office/officeart/2005/8/layout/hierarchy3"/>
    <dgm:cxn modelId="{9CD3F3D3-5FC2-418D-AA2B-224DEE9AF751}" type="presParOf" srcId="{82AE87AC-A198-4384-8540-7FB87E98A932}" destId="{FD805897-13FA-486E-89F7-6F9BC8C8C572}" srcOrd="0" destOrd="0" presId="urn:microsoft.com/office/officeart/2005/8/layout/hierarchy3"/>
    <dgm:cxn modelId="{1692A92A-5AB0-42B0-91E0-6DAA5B746AAE}" type="presParOf" srcId="{82AE87AC-A198-4384-8540-7FB87E98A932}" destId="{F0C95B56-E49E-4009-BC92-AE7812C1FB0D}" srcOrd="1" destOrd="0" presId="urn:microsoft.com/office/officeart/2005/8/layout/hierarchy3"/>
    <dgm:cxn modelId="{308DC7E7-6054-48F4-9B81-BA7D9E2FF29C}" type="presParOf" srcId="{1534C968-1064-4731-9E66-9BD1AC46D175}" destId="{5CFDC821-7A70-4631-AC46-7D629594EACA}" srcOrd="1" destOrd="0" presId="urn:microsoft.com/office/officeart/2005/8/layout/hierarchy3"/>
    <dgm:cxn modelId="{9C19F1EA-8579-4146-9523-EA6243E53B8C}" type="presParOf" srcId="{5CFDC821-7A70-4631-AC46-7D629594EACA}" destId="{F98E6131-FF78-4B0A-B541-367969599C7E}" srcOrd="0" destOrd="0" presId="urn:microsoft.com/office/officeart/2005/8/layout/hierarchy3"/>
    <dgm:cxn modelId="{8E25D031-0E12-4006-8674-2D0CD4C1B0F5}" type="presParOf" srcId="{5CFDC821-7A70-4631-AC46-7D629594EACA}" destId="{D6F4EB9A-5649-4E16-AD8A-6FDE71FC6A6E}" srcOrd="1" destOrd="0" presId="urn:microsoft.com/office/officeart/2005/8/layout/hierarchy3"/>
    <dgm:cxn modelId="{9E29D049-A513-4E60-A424-D2EE0FD26DE2}" type="presParOf" srcId="{5CFDC821-7A70-4631-AC46-7D629594EACA}" destId="{EF6F9FA7-06DF-4F18-A5D3-E7ED2D4DD0E4}" srcOrd="2" destOrd="0" presId="urn:microsoft.com/office/officeart/2005/8/layout/hierarchy3"/>
    <dgm:cxn modelId="{7301F356-93E5-47D4-B4EC-8BB38C3B58FF}" type="presParOf" srcId="{5CFDC821-7A70-4631-AC46-7D629594EACA}" destId="{966A6FDE-2B08-4BBB-B6FF-16ED3AFE4E04}" srcOrd="3" destOrd="0" presId="urn:microsoft.com/office/officeart/2005/8/layout/hierarchy3"/>
    <dgm:cxn modelId="{FC487BC3-F641-4E82-9376-EFE94B037CA7}" type="presParOf" srcId="{5CFDC821-7A70-4631-AC46-7D629594EACA}" destId="{F0ADE912-3D99-41E0-95B1-AEA1AAA569DD}" srcOrd="4" destOrd="0" presId="urn:microsoft.com/office/officeart/2005/8/layout/hierarchy3"/>
    <dgm:cxn modelId="{DC69FDED-0003-49D4-8EC8-52DBCC86CC41}" type="presParOf" srcId="{5CFDC821-7A70-4631-AC46-7D629594EACA}" destId="{C3FC5894-895C-4223-B6F1-9B40F24FB6E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05897-13FA-486E-89F7-6F9BC8C8C572}">
      <dsp:nvSpPr>
        <dsp:cNvPr id="0" name=""/>
        <dsp:cNvSpPr/>
      </dsp:nvSpPr>
      <dsp:spPr>
        <a:xfrm>
          <a:off x="0" y="1840112"/>
          <a:ext cx="1285873" cy="6429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700" kern="1200" dirty="0"/>
            <a:t>第</a:t>
          </a:r>
          <a:r>
            <a:rPr kumimoji="1" lang="en-US" altLang="ja-JP" sz="2700" kern="1200" dirty="0"/>
            <a:t>1</a:t>
          </a:r>
          <a:r>
            <a:rPr kumimoji="1" lang="ja-JP" altLang="en-US" sz="2700" kern="1200" dirty="0"/>
            <a:t>章</a:t>
          </a:r>
        </a:p>
      </dsp:txBody>
      <dsp:txXfrm>
        <a:off x="18831" y="1858943"/>
        <a:ext cx="1248211" cy="605274"/>
      </dsp:txXfrm>
    </dsp:sp>
    <dsp:sp modelId="{F98E6131-FF78-4B0A-B541-367969599C7E}">
      <dsp:nvSpPr>
        <dsp:cNvPr id="0" name=""/>
        <dsp:cNvSpPr/>
      </dsp:nvSpPr>
      <dsp:spPr>
        <a:xfrm>
          <a:off x="128587" y="2483049"/>
          <a:ext cx="128587" cy="482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2202"/>
              </a:lnTo>
              <a:lnTo>
                <a:pt x="128587" y="482202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F4EB9A-5649-4E16-AD8A-6FDE71FC6A6E}">
      <dsp:nvSpPr>
        <dsp:cNvPr id="0" name=""/>
        <dsp:cNvSpPr/>
      </dsp:nvSpPr>
      <dsp:spPr>
        <a:xfrm>
          <a:off x="257174" y="2643783"/>
          <a:ext cx="1028699" cy="642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800" kern="1200" dirty="0"/>
            <a:t>土台作り</a:t>
          </a:r>
        </a:p>
      </dsp:txBody>
      <dsp:txXfrm>
        <a:off x="276005" y="2662614"/>
        <a:ext cx="991037" cy="605274"/>
      </dsp:txXfrm>
    </dsp:sp>
    <dsp:sp modelId="{EF6F9FA7-06DF-4F18-A5D3-E7ED2D4DD0E4}">
      <dsp:nvSpPr>
        <dsp:cNvPr id="0" name=""/>
        <dsp:cNvSpPr/>
      </dsp:nvSpPr>
      <dsp:spPr>
        <a:xfrm>
          <a:off x="128587" y="2483049"/>
          <a:ext cx="128587" cy="12858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5873"/>
              </a:lnTo>
              <a:lnTo>
                <a:pt x="128587" y="128587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6A6FDE-2B08-4BBB-B6FF-16ED3AFE4E04}">
      <dsp:nvSpPr>
        <dsp:cNvPr id="0" name=""/>
        <dsp:cNvSpPr/>
      </dsp:nvSpPr>
      <dsp:spPr>
        <a:xfrm>
          <a:off x="257174" y="3447454"/>
          <a:ext cx="1028699" cy="642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 dirty="0" err="1"/>
            <a:t>VSCode</a:t>
          </a:r>
          <a:endParaRPr kumimoji="1" lang="ja-JP" altLang="en-US" sz="1800" kern="1200" dirty="0"/>
        </a:p>
      </dsp:txBody>
      <dsp:txXfrm>
        <a:off x="276005" y="3466285"/>
        <a:ext cx="991037" cy="605274"/>
      </dsp:txXfrm>
    </dsp:sp>
    <dsp:sp modelId="{F0ADE912-3D99-41E0-95B1-AEA1AAA569DD}">
      <dsp:nvSpPr>
        <dsp:cNvPr id="0" name=""/>
        <dsp:cNvSpPr/>
      </dsp:nvSpPr>
      <dsp:spPr>
        <a:xfrm>
          <a:off x="128587" y="2483049"/>
          <a:ext cx="128587" cy="20895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89545"/>
              </a:lnTo>
              <a:lnTo>
                <a:pt x="128587" y="208954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FC5894-895C-4223-B6F1-9B40F24FB6EB}">
      <dsp:nvSpPr>
        <dsp:cNvPr id="0" name=""/>
        <dsp:cNvSpPr/>
      </dsp:nvSpPr>
      <dsp:spPr>
        <a:xfrm>
          <a:off x="257174" y="4251125"/>
          <a:ext cx="1028699" cy="6429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800" kern="1200" dirty="0"/>
        </a:p>
      </dsp:txBody>
      <dsp:txXfrm>
        <a:off x="276005" y="4269956"/>
        <a:ext cx="991037" cy="605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4449D6-D9F5-BC14-6130-5E5ABF461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B8F4083-9233-367F-45CF-FFEEDA69A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410E8C8-D490-1690-AEBA-FD07476DC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0AEE33-18C9-40E5-D3B0-AAE1E663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D9CB92-C923-B61D-B3AC-D5344AE5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80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CD2C8E0-E4E4-EA2B-C031-62B5634C8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82CD04-61EF-C42F-96FC-CA8C55244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B7051B5-58A2-0B76-B54C-0E4076C75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FB01FBE-CE47-F64A-0E06-1C326D15F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29928E-F950-C2B1-9523-C2D8B588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10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C7FBA53-E832-4733-498C-424952C7B1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ACF27C0-40BB-D41B-8E1B-8BAA525A74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5BAE9FF-9E25-39AE-5579-0BA7154D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95DB4A-EAFA-D0F4-64FB-D7EE46B90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F3FC47-7AAF-1AB8-26C3-2BD8DECD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866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5D9A3E-478D-AD93-5AD3-40AA3EC7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6FD2799-FF32-7827-B56D-5B68106CB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43DF401-88E2-8081-076A-9CD47606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120D95-0A97-C678-9C53-92D393F7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F39B1E-3990-A386-D3DC-3DA9D280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03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0BF1E4-4159-4938-73E9-2828DA02F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996775E-4886-2361-8937-BC175E211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344991-4346-81BC-D52B-FE9538EEF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1E1C2AE-BA55-2646-6B82-89E41B905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AE60A0-76EB-AA4B-F2BE-07099791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227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867100-699D-7F8E-3916-D9F377F8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38D6C6-B700-6036-7431-4A3982C3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6A08EF4-0FA1-40FB-7041-5D8464D3D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13AD9FB-78F7-31AF-096A-547EF1B5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C3FA3DF-A173-44BD-6EE0-873841BDE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C35B611-0752-28B4-6111-3673B39F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259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572E3E-B37D-8310-3882-035833038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E84A2DD-DC72-78B3-BD2D-03F061BD2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845F1EA-21BF-15DD-EF32-47C12EC4C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0BB0248-EF2A-7BA3-061A-894C76FAC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FEE81C-593D-3C6B-628D-DB78A3D3E7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0BBB25A-D706-6FDC-B25A-76231361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D59AE867-9125-1578-F83A-C57ACAFF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A44CFC-A81B-81F1-9A0E-12C5C13E9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4739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BB89F7-3605-760D-0575-E17351B4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ACF766E-0F7E-DC8C-59FD-5BA808D41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8BB01E2-D860-CC87-7C77-D7C4D97E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23E7EB75-0B76-8575-C273-D732AF0B1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9502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BE4BCC6-AB14-0EB6-8394-F5CF30DDF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3D999E-4882-514D-24DC-AFAFAC77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40B5A74-E46B-D3F9-8EE3-E98DA64D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4325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5DCDD0-5332-FEC3-8706-659D98E7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CC3B83-1C4D-2F80-A6F0-F6ED46304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FE9370B-9BC3-ABBA-4F8B-FC6B9389C8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5238655-900C-188D-DFC6-BA2D5ABF6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91DCE2-4907-FE60-973F-904448AB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BC0E309-2B10-4753-BE95-F9F3910B4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9019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99F9E7-E8B8-8324-1DA1-5050E9F29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7F62B5-347D-E952-8610-66F3E05EA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0B8C760-D127-11B3-677B-987285952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FA6BB1D-304D-D2BD-4AE5-D3F082E87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380E4EF-79E3-8AB2-7AAC-211EFFAA4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9B9F3ED-104F-808B-B813-623FB0CB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100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FD1E7184-B6CA-4270-1816-64B3FC01A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1C70982-33D8-F39D-FFE2-2EA950F13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9A14115-A168-743D-C8E2-2BB0E2A10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14DF08-DF54-4AAF-8CFC-CE4FCA46CB03}" type="datetimeFigureOut">
              <a:rPr kumimoji="1" lang="ja-JP" altLang="en-US" smtClean="0"/>
              <a:t>2025/11/28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0F66DD-152C-50E6-1966-95C092A3A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06993AE-B8CE-D18E-04FD-182EC8AA4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2FDB5D-F237-4214-B0A2-9497E8E5CD9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405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0B7707-37FE-90D4-4E20-38DEB5F1F7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/>
              <a:t>MyLearn_Python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4F53A40-AA05-EB98-72C6-A79C50B227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8492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AA1D1A-6965-7282-B743-AAD065D0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知っておくべき比較演算子の知識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9088FFA-5DCE-2E1A-640F-D8C3DB3B7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265" y="1238143"/>
            <a:ext cx="10000014" cy="198335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53999D0-0143-A9AA-7A5F-FBC2ED73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15" y="3221502"/>
            <a:ext cx="10252384" cy="306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43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EE61-4A9F-8922-9E46-C196A335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700826-3A2D-B280-4B7B-8625A1F8D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60720C8-27BD-1F4A-BB8F-DA254CCCC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977" y="1184423"/>
            <a:ext cx="9910226" cy="419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8575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0A50D-9061-7EC2-BD9F-37FC45411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4C6C1F-2FDB-9E45-B4BD-F1F230C78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4C647BD-C782-AA06-B5F6-7DA47D938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114" y="1784314"/>
            <a:ext cx="9788557" cy="302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950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EBEF3-C260-CB60-98EB-0C77B2BA8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B5F7BB-BBE6-8ABF-2AD7-444C1591B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21C34E0-6FFE-D764-CFB5-1E433C384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660" y="1226032"/>
            <a:ext cx="8328566" cy="48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67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2A32-DDE6-568F-1700-E14F4FA28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6A8ADEE-F7AA-2FD5-62C1-341A8D672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83E9848-AD05-55A4-76F7-1F53DCE09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595" y="1609892"/>
            <a:ext cx="9748410" cy="303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8401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1A099-0A3E-FE98-1891-AF0048158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DE3FED-B47C-DD5B-5BE2-892115DCB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6434446-F113-5E1E-7CEB-94AF5E549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266" y="1201940"/>
            <a:ext cx="9995334" cy="520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1672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CFDBB9-C2F2-3D80-D03F-581762E12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における</a:t>
            </a:r>
            <a:r>
              <a:rPr lang="ja-JP" altLang="en-US" b="1" dirty="0"/>
              <a:t>命名規則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1E216F13-97E7-8C4D-1D81-BB606F6D1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46" y="1513230"/>
            <a:ext cx="9892575" cy="32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913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0AAF60-A903-273C-8FE3-B57BF1E15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C4F9DA-C113-0260-D71A-51106EB48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における</a:t>
            </a:r>
            <a:r>
              <a:rPr lang="ja-JP" altLang="en-US" b="1" dirty="0"/>
              <a:t>命名規則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9D96DD8-4AB9-9514-DCCF-45370FF81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828" y="1343818"/>
            <a:ext cx="9776582" cy="35127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53EBFCF-80A9-4D17-A3A2-7704ACBA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81" y="4856548"/>
            <a:ext cx="9057054" cy="17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051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5DB7E-A424-7200-C173-3714A13BA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B0FCB5-F8DC-06B4-9EF8-3C2823FD7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における</a:t>
            </a:r>
            <a:r>
              <a:rPr lang="ja-JP" altLang="en-US" b="1" dirty="0"/>
              <a:t>命名規則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288CDDD-D35A-C84A-C5DB-FA631CEA8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925" y="1385040"/>
            <a:ext cx="10515600" cy="394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122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F7F04-6B06-0B58-7630-D7FA2998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7DB76C-F0D8-FB9A-66D4-87CB0E0D1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における</a:t>
            </a:r>
            <a:r>
              <a:rPr lang="ja-JP" altLang="en-US" b="1" dirty="0"/>
              <a:t>命名規則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D43DA13-B247-0E55-A99C-95B5830D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467" y="1343818"/>
            <a:ext cx="9221238" cy="467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301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F18B1-8CC6-5025-8676-76B2C47BC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DEB2A24-F754-BB21-5F61-A02F8DC23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における</a:t>
            </a:r>
            <a:r>
              <a:rPr lang="ja-JP" altLang="en-US" b="1" dirty="0"/>
              <a:t>命名規則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F128919-83EB-32AD-9800-F98E87785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832" y="1343818"/>
            <a:ext cx="9624578" cy="432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16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8B0973-D291-2CF1-664A-94EFBF47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比較の真値判定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65AE47E-0AF0-FEFD-472C-2E01A9968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073" y="1284030"/>
            <a:ext cx="11370961" cy="40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068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8AC5-3042-0A8C-B5EB-3066F2745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91E7105-BC15-C3B5-1E73-71576C411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Python</a:t>
            </a:r>
            <a:r>
              <a:rPr lang="ja-JP" altLang="en-US" dirty="0"/>
              <a:t>における</a:t>
            </a:r>
            <a:r>
              <a:rPr lang="ja-JP" altLang="en-US" b="1" dirty="0"/>
              <a:t>命名規則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3A3F154-1E1D-7745-34A1-9A3A55A46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90" y="1613641"/>
            <a:ext cx="9673220" cy="273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939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0A8824-9483-3AE1-7E1A-9EE999CE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良いコメント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7D2010F-D86D-D6C1-D91A-A97C6D72B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884" y="1325563"/>
            <a:ext cx="9896709" cy="417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322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AD806F-8090-B8CD-0A73-8C20CAC9B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他の</a:t>
            </a:r>
            <a:r>
              <a:rPr kumimoji="1" lang="en-US" altLang="ja-JP" dirty="0"/>
              <a:t>”””</a:t>
            </a:r>
            <a:r>
              <a:rPr kumimoji="1" lang="ja-JP" altLang="en-US" dirty="0"/>
              <a:t>コメント</a:t>
            </a:r>
            <a:r>
              <a:rPr kumimoji="1" lang="en-US" altLang="ja-JP" dirty="0"/>
              <a:t>””””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EBCF40E-F0CC-44F5-9807-D6FEE521D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950" y="1798171"/>
            <a:ext cx="9843208" cy="23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7363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50E8DF-2432-7BCE-ABE0-BC81930D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インデント（字下げ）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0D75248-BC52-6833-138D-6731D56FF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51339"/>
            <a:ext cx="10515600" cy="547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797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4925A7D-208D-8BA7-DA83-4DF7E227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5263"/>
            <a:ext cx="1065551" cy="3457367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インデント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49273FF-1755-8662-9DFA-772FDC1BC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551" y="0"/>
            <a:ext cx="7117658" cy="677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216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57DC855-5647-13FF-E6B3-E4F066BD9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Set(</a:t>
            </a:r>
            <a:r>
              <a:rPr lang="ja-JP" altLang="en-US" dirty="0"/>
              <a:t>集合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EB4334B-B6AA-730F-2595-5695B4727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19074"/>
            <a:ext cx="9084039" cy="189612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CD30785-7A84-4FB3-9CDB-9A2BC6F52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2126"/>
            <a:ext cx="9516091" cy="37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96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F12BC6-BEE9-4DF2-2D84-214C076B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8761" y="13790"/>
            <a:ext cx="2683239" cy="1325563"/>
          </a:xfrm>
        </p:spPr>
        <p:txBody>
          <a:bodyPr/>
          <a:lstStyle/>
          <a:p>
            <a:r>
              <a:rPr kumimoji="1" lang="en-US" altLang="ja-JP" dirty="0"/>
              <a:t>Set(</a:t>
            </a:r>
            <a:r>
              <a:rPr kumimoji="1" lang="ja-JP" altLang="en-US" dirty="0"/>
              <a:t>集合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2159CA4-C6A2-20AF-9101-3975AA39F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72809" cy="675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8562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96E56B-D23E-ADD9-396A-1913F660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0"/>
            <a:ext cx="10515600" cy="1325563"/>
          </a:xfrm>
        </p:spPr>
        <p:txBody>
          <a:bodyPr/>
          <a:lstStyle/>
          <a:p>
            <a:r>
              <a:rPr lang="en-US" altLang="ja-JP" dirty="0"/>
              <a:t>Set(</a:t>
            </a:r>
            <a:r>
              <a:rPr lang="ja-JP" altLang="en-US" dirty="0"/>
              <a:t>集合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0F847F3-1F90-5F8B-7B8D-B1918D9BE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10456"/>
            <a:ext cx="10515599" cy="50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284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AAC9B6-0EBD-7BFB-99D2-0F2FEB788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Set(</a:t>
            </a:r>
            <a:r>
              <a:rPr lang="ja-JP" altLang="en-US" dirty="0"/>
              <a:t>集合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1864E38-2574-2295-032C-9C8060EFA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56" y="18255"/>
            <a:ext cx="7238999" cy="6688382"/>
          </a:xfrm>
          <a:prstGeom prst="rect">
            <a:avLst/>
          </a:prstGeom>
        </p:spPr>
      </p:pic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5C9E687C-05EF-D2EA-0166-376ACB49F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62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b="1" dirty="0"/>
              <a:t>3. </a:t>
            </a:r>
            <a:r>
              <a:rPr lang="ja-JP" altLang="en-US" b="1" dirty="0"/>
              <a:t>数学的な</a:t>
            </a:r>
            <a:endParaRPr lang="en-US" altLang="ja-JP" b="1" dirty="0"/>
          </a:p>
          <a:p>
            <a:pPr marL="0" indent="0">
              <a:buNone/>
            </a:pPr>
            <a:r>
              <a:rPr lang="ja-JP" altLang="en-US" b="1" dirty="0"/>
              <a:t>「集合演算」ができる</a:t>
            </a:r>
          </a:p>
          <a:p>
            <a:pPr marL="0" indent="0">
              <a:buNone/>
            </a:pPr>
            <a:r>
              <a:rPr lang="ja-JP" altLang="en-US" dirty="0"/>
              <a:t>学校の数学で習った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「ベン図」のような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操作がプログラムで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簡単に書けます。</a:t>
            </a:r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205411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A559C9-2E84-B887-47A1-B1DB5E5E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Set(</a:t>
            </a:r>
            <a:r>
              <a:rPr lang="ja-JP" altLang="en-US" dirty="0"/>
              <a:t>集合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2EB303B-6716-77EF-C2B7-55D26F23C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70372"/>
            <a:ext cx="10372819" cy="319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37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AD4D6C-EBDB-4608-A605-5B254107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783603"/>
          </a:xfrm>
        </p:spPr>
        <p:txBody>
          <a:bodyPr/>
          <a:lstStyle/>
          <a:p>
            <a:r>
              <a:rPr lang="ja-JP" altLang="en-US" dirty="0"/>
              <a:t>比較の真値判定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A70B694-2E1E-74AC-5B45-F482002BBE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39619"/>
            <a:ext cx="6372665" cy="61913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3B98884-65C3-6C24-0B15-50045275C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317" y="5722221"/>
            <a:ext cx="7422683" cy="11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99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40B057-C9D5-5199-8A57-FD83873F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en-US" altLang="ja-JP" dirty="0"/>
              <a:t>Set(</a:t>
            </a:r>
            <a:r>
              <a:rPr kumimoji="1" lang="ja-JP" altLang="en-US" dirty="0"/>
              <a:t>集合</a:t>
            </a:r>
            <a:r>
              <a:rPr kumimoji="1" lang="en-US" altLang="ja-JP" dirty="0"/>
              <a:t>)</a:t>
            </a:r>
            <a:r>
              <a:rPr kumimoji="1" lang="ja-JP" altLang="en-US" dirty="0"/>
              <a:t>と</a:t>
            </a:r>
            <a:r>
              <a:rPr kumimoji="1" lang="en-US" altLang="ja-JP" dirty="0"/>
              <a:t>List(</a:t>
            </a:r>
            <a:r>
              <a:rPr kumimoji="1" lang="ja-JP" altLang="en-US" dirty="0"/>
              <a:t>リスト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の使い分け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1375EA8-81E7-9667-A1AC-50F03DACE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41205"/>
            <a:ext cx="8604354" cy="59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5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6B0264-56AB-F266-CB09-949568AC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Set(</a:t>
            </a:r>
            <a:r>
              <a:rPr lang="ja-JP" altLang="en-US" dirty="0"/>
              <a:t>集合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en-US" altLang="ja-JP" dirty="0"/>
              <a:t>List(</a:t>
            </a:r>
            <a:r>
              <a:rPr lang="ja-JP" altLang="en-US" dirty="0"/>
              <a:t>リスト</a:t>
            </a:r>
            <a:r>
              <a:rPr lang="en-US" altLang="ja-JP" dirty="0"/>
              <a:t>)</a:t>
            </a:r>
            <a:r>
              <a:rPr lang="ja-JP" altLang="en-US" dirty="0"/>
              <a:t>の使い分け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2D78CD3-D2A5-AB46-A609-336F26BA9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15" y="1325563"/>
            <a:ext cx="9234969" cy="45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716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3CAC9-0163-A367-5EDB-AB40D782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Set(</a:t>
            </a:r>
            <a:r>
              <a:rPr lang="ja-JP" altLang="en-US" dirty="0"/>
              <a:t>集合</a:t>
            </a:r>
            <a:r>
              <a:rPr lang="en-US" altLang="ja-JP" dirty="0"/>
              <a:t>)</a:t>
            </a:r>
            <a:r>
              <a:rPr lang="ja-JP" altLang="en-US" dirty="0"/>
              <a:t>と</a:t>
            </a:r>
            <a:r>
              <a:rPr lang="en-US" altLang="ja-JP" dirty="0"/>
              <a:t>List(</a:t>
            </a:r>
            <a:r>
              <a:rPr lang="ja-JP" altLang="en-US" dirty="0"/>
              <a:t>リスト</a:t>
            </a:r>
            <a:r>
              <a:rPr lang="en-US" altLang="ja-JP" dirty="0"/>
              <a:t>)</a:t>
            </a:r>
            <a:r>
              <a:rPr lang="ja-JP" altLang="en-US" dirty="0"/>
              <a:t>の使い分け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69700CE-DE75-A343-3526-5F2F59EB62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8613" y="1595386"/>
            <a:ext cx="8665190" cy="32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526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991F26-86BE-567E-BFEC-EF539B37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0717967" cy="1325563"/>
          </a:xfrm>
        </p:spPr>
        <p:txBody>
          <a:bodyPr/>
          <a:lstStyle/>
          <a:p>
            <a:r>
              <a:rPr lang="en-US" altLang="ja-JP" dirty="0"/>
              <a:t>Set</a:t>
            </a:r>
            <a:r>
              <a:rPr lang="ja-JP" altLang="en-US" dirty="0"/>
              <a:t>（集合）と </a:t>
            </a:r>
            <a:r>
              <a:rPr lang="en-US" altLang="ja-JP" dirty="0"/>
              <a:t>Dictionary</a:t>
            </a:r>
            <a:r>
              <a:rPr lang="ja-JP" altLang="en-US" dirty="0"/>
              <a:t>（辞書）の違い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4F0DEF1-93BF-AAF4-38D9-881E8E8F5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671" y="1343818"/>
            <a:ext cx="10276296" cy="33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276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22FC1-B0FE-2713-BFCE-CAFE674E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01B578-BEAF-9AC8-153C-81E82FB5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0717967" cy="1325563"/>
          </a:xfrm>
        </p:spPr>
        <p:txBody>
          <a:bodyPr/>
          <a:lstStyle/>
          <a:p>
            <a:r>
              <a:rPr lang="en-US" altLang="ja-JP" dirty="0"/>
              <a:t>Set</a:t>
            </a:r>
            <a:r>
              <a:rPr lang="ja-JP" altLang="en-US" dirty="0"/>
              <a:t>（集合）と </a:t>
            </a:r>
            <a:r>
              <a:rPr lang="en-US" altLang="ja-JP" dirty="0"/>
              <a:t>Dictionary</a:t>
            </a:r>
            <a:r>
              <a:rPr lang="ja-JP" altLang="en-US" dirty="0"/>
              <a:t>（辞書）の違い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1F91883-DA4D-76A6-1A69-B0909048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1" y="1343818"/>
            <a:ext cx="10148342" cy="42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304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266FE-9926-1386-918F-7638C801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30EB21-2B9E-0070-5D54-324E619C3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0717967" cy="1325563"/>
          </a:xfrm>
        </p:spPr>
        <p:txBody>
          <a:bodyPr/>
          <a:lstStyle/>
          <a:p>
            <a:r>
              <a:rPr lang="en-US" altLang="ja-JP" dirty="0"/>
              <a:t>Set</a:t>
            </a:r>
            <a:r>
              <a:rPr lang="ja-JP" altLang="en-US" dirty="0"/>
              <a:t>（集合）と </a:t>
            </a:r>
            <a:r>
              <a:rPr lang="en-US" altLang="ja-JP" dirty="0"/>
              <a:t>Dictionary</a:t>
            </a:r>
            <a:r>
              <a:rPr lang="ja-JP" altLang="en-US" dirty="0"/>
              <a:t>（辞書）の違い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616CA5A2-A727-FE76-D785-B01282B95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51" y="1343818"/>
            <a:ext cx="10717967" cy="393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494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8DF08-6FC7-B2D5-8266-9CEB0F0F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6EEF31-324D-7228-46E6-7364015F5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0717967" cy="1325563"/>
          </a:xfrm>
        </p:spPr>
        <p:txBody>
          <a:bodyPr/>
          <a:lstStyle/>
          <a:p>
            <a:r>
              <a:rPr lang="en-US" altLang="ja-JP" dirty="0"/>
              <a:t>Set</a:t>
            </a:r>
            <a:r>
              <a:rPr lang="ja-JP" altLang="en-US" dirty="0"/>
              <a:t>（集合）と </a:t>
            </a:r>
            <a:r>
              <a:rPr lang="en-US" altLang="ja-JP" dirty="0"/>
              <a:t>Dictionary</a:t>
            </a:r>
            <a:r>
              <a:rPr lang="ja-JP" altLang="en-US" dirty="0"/>
              <a:t>（辞書）の違い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F648482-19DC-A1DD-E789-5180470DDF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49" y="1238644"/>
            <a:ext cx="9964165" cy="518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39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9BCC0-6F9D-1EBB-B3DC-C1D4A80A1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CEC2FE-A795-9B9B-8659-E13F2E0C1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0717967" cy="1325563"/>
          </a:xfrm>
        </p:spPr>
        <p:txBody>
          <a:bodyPr/>
          <a:lstStyle/>
          <a:p>
            <a:r>
              <a:rPr lang="ja-JP" altLang="en-US" dirty="0"/>
              <a:t>リスト内包表記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DEA78F5-9BBC-5252-DB90-D8D0ACC1B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33" y="1094333"/>
            <a:ext cx="10961429" cy="268318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220C2AB-2CA3-7626-8FFC-6B2D6D836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33" y="3777520"/>
            <a:ext cx="10961428" cy="27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05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F7940-66EC-8A43-52C3-02787F93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B378A3-EE1C-BAFA-C1F5-3A313F0BC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0717967" cy="1325563"/>
          </a:xfrm>
        </p:spPr>
        <p:txBody>
          <a:bodyPr/>
          <a:lstStyle/>
          <a:p>
            <a:r>
              <a:rPr lang="ja-JP" altLang="en-US" dirty="0"/>
              <a:t>リスト内包表記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BECD384-2ACD-3915-DA22-983D4EF3A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9818" y="59478"/>
            <a:ext cx="5268857" cy="664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6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4C479-D852-B034-BFA3-A865FDB78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A34DD9-E0E3-7550-325E-59ADE2EB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2248526" cy="2215279"/>
          </a:xfrm>
        </p:spPr>
        <p:txBody>
          <a:bodyPr>
            <a:normAutofit/>
          </a:bodyPr>
          <a:lstStyle/>
          <a:p>
            <a:r>
              <a:rPr lang="ja-JP" altLang="en-US" dirty="0"/>
              <a:t>リスト</a:t>
            </a:r>
            <a:br>
              <a:rPr lang="en-US" altLang="ja-JP" dirty="0"/>
            </a:br>
            <a:r>
              <a:rPr lang="ja-JP" altLang="en-US" dirty="0"/>
              <a:t>内包</a:t>
            </a:r>
            <a:br>
              <a:rPr lang="en-US" altLang="ja-JP" dirty="0"/>
            </a:br>
            <a:r>
              <a:rPr lang="ja-JP" altLang="en-US" dirty="0"/>
              <a:t>表記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F253B9C-D20E-02B7-994A-9CE6CEB81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7330" y="0"/>
            <a:ext cx="9439890" cy="68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09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2053B01-F541-74F5-676C-E1689AD07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論理演算子</a:t>
            </a:r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7E565EA1-3265-CC86-65C9-19A91FE9F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895" y="875396"/>
            <a:ext cx="9891386" cy="301399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29190E1-F4A6-C94E-1293-8402D780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495206"/>
            <a:ext cx="6858957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6734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7CEA3-9898-C920-2D6E-98694C803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9FD32-1799-B1DC-9B35-FDC39B3DE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0717967" cy="1325563"/>
          </a:xfrm>
        </p:spPr>
        <p:txBody>
          <a:bodyPr/>
          <a:lstStyle/>
          <a:p>
            <a:r>
              <a:rPr lang="ja-JP" altLang="en-US" dirty="0"/>
              <a:t>リスト内包表記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3212E2D-E4D3-9F2A-AC14-FBD481902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690" y="1197029"/>
            <a:ext cx="7117313" cy="45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1348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DAB72-C862-470F-F24C-A47A945F8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E369AD-7FA9-0AB2-DCA5-E7137F49A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255"/>
            <a:ext cx="10717967" cy="1325563"/>
          </a:xfrm>
        </p:spPr>
        <p:txBody>
          <a:bodyPr/>
          <a:lstStyle/>
          <a:p>
            <a:r>
              <a:rPr lang="ja-JP" altLang="en-US" dirty="0"/>
              <a:t>リスト内包表記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DE16E69-966E-8AA7-6818-AC6689E1F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82" y="1477924"/>
            <a:ext cx="11413872" cy="42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273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B7B556-9551-36D6-D8BD-186841922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マジックメソッド</a:t>
            </a:r>
            <a:r>
              <a:rPr lang="en-US" altLang="ja-JP" dirty="0"/>
              <a:t>1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442079B-568F-205C-ACB9-8633296F6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92" y="1925703"/>
            <a:ext cx="10686803" cy="30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432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5DFDE-3519-E876-A5EB-3C0CDB046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B870B-BD14-4F5A-31F7-4076A9DE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マジックメソッド</a:t>
            </a:r>
            <a:r>
              <a:rPr lang="en-US" altLang="ja-JP" dirty="0"/>
              <a:t>2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B98E49E-F2E8-D339-645E-2F40CB448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91" y="1739620"/>
            <a:ext cx="10144605" cy="40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55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ADB34-67F0-062B-69E8-F4FB1C108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9F7A7B-EBFB-F358-6FD5-5D7A16436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マジックメソッド</a:t>
            </a:r>
            <a:r>
              <a:rPr lang="en-US" altLang="ja-JP" dirty="0"/>
              <a:t>3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3C7A1B9-8D76-A3BC-8291-79B0BE4DE1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390" y="1489407"/>
            <a:ext cx="9966949" cy="36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477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EB877-4FDD-1A9E-0492-8E9D533A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9F4077-0B90-F99F-B6F6-48BD657C9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マジックメソッド</a:t>
            </a:r>
            <a:r>
              <a:rPr lang="en-US" altLang="ja-JP" dirty="0"/>
              <a:t>4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20F6913-0AD5-44B5-AB59-7E7919722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41" y="1325563"/>
            <a:ext cx="7921711" cy="48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3519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23BB8-0794-4209-1DE7-034DD7F37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D8286E-11B5-FF88-5821-8CF217D99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マジックメソッド</a:t>
            </a:r>
            <a:r>
              <a:rPr lang="en-US" altLang="ja-JP" dirty="0"/>
              <a:t>5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905DC66-BCA1-4244-ABE2-79D7391CA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281" y="941205"/>
            <a:ext cx="8071798" cy="576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59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D9706-C17E-E2DC-9DF7-1885156DE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ED555-4AF1-1043-B360-682FD7A16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マジックメソッド</a:t>
            </a:r>
            <a:r>
              <a:rPr lang="en-US" altLang="ja-JP" dirty="0"/>
              <a:t>6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F16330C-6CFB-109A-7EDA-0AE9515FE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011" y="2038129"/>
            <a:ext cx="9783589" cy="27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9939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7A5C-ACA9-B464-276C-BEAC6E42B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12DD14E-0513-7599-8B9A-F9B75AB7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マジックメソッド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11010B0-60DE-6D1D-A80E-04938325C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060" y="933943"/>
            <a:ext cx="6414170" cy="581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647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04065-3C03-0450-7796-1A8443A31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2A8422-6957-DB36-78C1-5FA050EC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マジックメソッド</a:t>
            </a:r>
            <a:r>
              <a:rPr lang="en-US" altLang="ja-JP" dirty="0"/>
              <a:t>7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78D962A-B17F-84CF-64E0-3884D9C59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260" y="1039433"/>
            <a:ext cx="9369179" cy="558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96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8426E-4747-D03B-AA9C-3AA1A695D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FDDA08-80A8-8B6F-DD21-3F762AD8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論理演算子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6928932-18CB-7E24-7A7D-0C4CA8D865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558" y="1166895"/>
            <a:ext cx="9243608" cy="530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1054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D1417-5827-C0FB-F12B-BB85E490C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DCFF74-158B-4969-B287-AEA86CFA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マジックメソッド</a:t>
            </a:r>
            <a:r>
              <a:rPr lang="en-US" altLang="ja-JP" dirty="0"/>
              <a:t>8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C5ED72D-DECB-D4A2-59CA-BBE663583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27" y="1430494"/>
            <a:ext cx="10515600" cy="444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13308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358A9-1EC6-7360-4981-F2C650C51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F4F55F-BD15-79E8-3820-B0F4DB02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EF051F0-8834-65C6-43C5-621B4DD8B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726" y="1473009"/>
            <a:ext cx="10340401" cy="21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927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12C6F-4BDD-CEFD-3FD7-0BEDA4F1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3CFF4D-9806-809E-83E1-10B21D77D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2CC67620-77E9-B478-965D-6E9951145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272" y="0"/>
            <a:ext cx="9584879" cy="629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978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BD6C5-D211-EE8F-3623-2982C4D51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0BCAE7-22D1-4845-FBF1-15467E92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3BA818E-266E-7206-3A1A-79633CB73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451" y="1879743"/>
            <a:ext cx="10077149" cy="309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804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2E59B-4F3B-D979-76B5-0A7B53DB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50696B-EC0A-8C34-8C30-7AB35609C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7E1D177-D028-0416-F6C7-EF8F004C7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546" y="1115644"/>
            <a:ext cx="9523843" cy="546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10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BE5D2-D417-DAB0-8EE7-952606DF1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69331-F2F6-AB60-FB3F-E167EDE2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BB144A6-0D48-6D52-C48E-470B429BEC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759" y="1630860"/>
            <a:ext cx="10220257" cy="359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604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B9CEA-489F-9E82-05AD-27109309C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241291-FF5C-1610-1983-30B2E353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仮想環境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8CF101D-8F16-7305-BBAF-3D66E8DFF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99" y="1668172"/>
            <a:ext cx="10123217" cy="42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411C3-C411-48A1-A090-0E4348D42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673D2D-52A0-919B-CA88-A73BB9C43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論理演算子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84D76F9A-BBC4-F882-4A2A-D26B5CE820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77" y="989001"/>
            <a:ext cx="9892052" cy="548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2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0F14B-BDA9-F9B4-AD14-8769C2C6D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AFB238-B985-604E-4F52-ECB5254B2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論理演算子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EC0A3604-749D-58BE-667E-924C1797D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1617" y="18254"/>
            <a:ext cx="7902709" cy="671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6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B4B6E-EF51-02D1-7714-2B565D5C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BC68F3-F212-18B3-0AA0-162BE489E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論理演算子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8D2B2CC-BCA4-18A0-E5B8-35B1E4FCF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43" y="1104646"/>
            <a:ext cx="10698230" cy="53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14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2CFE4A0-1027-84D7-3BA4-210AEBA48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B00BD26-9BB4-6B42-A12B-4ABD9FFB53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078" y="1354369"/>
            <a:ext cx="9977104" cy="33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5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0584B-AB50-7BF0-A4CA-6386B944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CFB792-50C4-4339-CA86-E62D7A88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F1D7FFC-97F4-16FD-016E-36CD7DFF2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780" y="1197248"/>
            <a:ext cx="9374537" cy="501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8A540D-7E51-E0F5-FA98-F20162923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graphicFrame>
        <p:nvGraphicFramePr>
          <p:cNvPr id="4" name="コンテンツ プレースホルダー 3">
            <a:extLst>
              <a:ext uri="{FF2B5EF4-FFF2-40B4-BE49-F238E27FC236}">
                <a16:creationId xmlns:a16="http://schemas.microsoft.com/office/drawing/2014/main" id="{0E448644-17D6-8840-FA6F-592F1AE94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8417413"/>
              </p:ext>
            </p:extLst>
          </p:nvPr>
        </p:nvGraphicFramePr>
        <p:xfrm>
          <a:off x="10791826" y="0"/>
          <a:ext cx="1285874" cy="6734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1294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4B816-8E77-F6C6-F854-0BB17B376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82E771-A289-F68B-6003-05F95A599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D9132BE-2229-52D0-A86B-35878D4BD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672" y="1007387"/>
            <a:ext cx="9821270" cy="555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74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5986E-4FE7-9BBF-A733-6898C66C1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E90DBE-94DE-5CFD-F837-4657E8239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4FD6F61-B37E-C926-5365-DFF1CF27E0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094" y="1139647"/>
            <a:ext cx="9460494" cy="515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5C0A0-72D5-8CFD-0565-A8EE91BCE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10A93A-054E-E949-57F7-B569EC2D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098541E-804B-3253-A99A-3DA4F3407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423" y="18255"/>
            <a:ext cx="7864419" cy="681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60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F0813-3AA4-6C57-1972-034862DE4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73508C-A461-2A9A-5DCE-8CDCEB9EC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AE0EAD4-9175-3AB3-B11F-AFF97FA83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74" y="18255"/>
            <a:ext cx="10344626" cy="53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9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2FE94-199E-4CB1-77EC-40D9D9259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E3680B-3145-10D9-6952-69D4CCC8B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DD424F5-F1A1-BBC6-CC23-96A37246B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767" y="0"/>
            <a:ext cx="8818018" cy="68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35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A0842E-9017-8677-BA8E-B4D88754B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型変換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8E00E4C-5970-97CE-3D27-E3B084193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489" y="0"/>
            <a:ext cx="7955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9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859A2-3EC8-3979-0BB5-43A03DA71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4D6591-573D-7410-71B8-7B5AAADEF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7EDD6C7-D7E1-23FC-4B4D-6ABD2DB8E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3023" y="0"/>
            <a:ext cx="10408977" cy="619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9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CA293-1272-3DFB-7E3C-D1CB26B7B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367B82-A8B5-7C5F-01C2-6BDC10547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A35504C-4B46-7ABA-87EB-AC2E0638B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49" y="1172778"/>
            <a:ext cx="11954033" cy="43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84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A81C4-ADB5-41F3-2C7D-1382FEB26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6B5E42-E933-A6DD-2F4B-EAC3611D8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C9105B2-4982-682E-50B6-D5ACEBAB6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33" y="969059"/>
            <a:ext cx="9501810" cy="55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51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D7926-4117-2867-6D79-5439F2754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80B22A-CA3E-C3E3-BDC5-AD1901DE4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型変換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1E5C073-F25E-224B-FA08-A88458D3D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002" y="18255"/>
            <a:ext cx="7621689" cy="680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17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0231BC-F2D0-B88A-148C-4A285106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土台作り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2CD1B66-729F-B4FA-3760-06F95B80A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Python</a:t>
            </a:r>
            <a:r>
              <a:rPr lang="ja-JP" altLang="en-US" dirty="0"/>
              <a:t>を使うために、こちらも準備が必要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1.Visual Studio Code</a:t>
            </a:r>
            <a:r>
              <a:rPr lang="ja-JP" altLang="en-US" dirty="0"/>
              <a:t>をインストールし、行っていく</a:t>
            </a:r>
            <a:r>
              <a:rPr lang="en-US" altLang="ja-JP" dirty="0"/>
              <a:t>(</a:t>
            </a:r>
            <a:r>
              <a:rPr lang="ja-JP" altLang="en-US" dirty="0"/>
              <a:t>推奨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2.Anaconda</a:t>
            </a:r>
            <a:r>
              <a:rPr lang="ja-JP" altLang="en-US" dirty="0"/>
              <a:t>を使用する</a:t>
            </a:r>
            <a:r>
              <a:rPr lang="en-US" altLang="ja-JP" dirty="0"/>
              <a:t>(</a:t>
            </a:r>
            <a:r>
              <a:rPr lang="ja-JP" altLang="en-US" dirty="0"/>
              <a:t>重くなる、初学者向け、容量あるなら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3.PyCharm</a:t>
            </a:r>
            <a:r>
              <a:rPr lang="ja-JP" altLang="en-US" dirty="0"/>
              <a:t>を使用する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(</a:t>
            </a:r>
            <a:r>
              <a:rPr lang="ja-JP" altLang="en-US" dirty="0"/>
              <a:t>少し重くなる、</a:t>
            </a:r>
            <a:r>
              <a:rPr lang="en-US" altLang="ja-JP" dirty="0"/>
              <a:t>Python</a:t>
            </a:r>
            <a:r>
              <a:rPr lang="ja-JP" altLang="en-US" dirty="0"/>
              <a:t>のみ、初学者向け、容量あるなら</a:t>
            </a:r>
            <a:r>
              <a:rPr lang="en-US" altLang="ja-JP" dirty="0"/>
              <a:t>)</a:t>
            </a: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834267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98AD3D-DDB0-683D-0711-71844DCD7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/>
              <a:t>辞書の基本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CABA484-5581-77B1-1F77-A326BB37E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149" y="1077726"/>
            <a:ext cx="9628642" cy="548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94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6CDC5-8EAF-F715-AADA-0A35E1B7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C29216-347B-A493-89CF-CE6BB3100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/>
              <a:t>辞書の基本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2AF56A-2F93-840A-4223-7BFB21534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708" y="1046052"/>
            <a:ext cx="10249892" cy="47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92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9AEFF-4EF7-3EA5-C2B6-69FBF721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04F9A1-97D7-A363-D394-10697B3B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/>
              <a:t>辞書の基本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9F4B83E-0CCF-4C7B-9398-FD6C61B7A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908" y="1343817"/>
            <a:ext cx="10589977" cy="45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93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EEDE4-E7E4-F26B-7781-AF35961CE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24DA18B-6C02-825A-DBC2-C00F98789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/>
              <a:t>辞書の基本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B6E23F9-564C-F208-AC04-758896492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910" y="18255"/>
            <a:ext cx="8714003" cy="678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18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3FD4D-5305-C278-A656-253CBC0A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248008-2C60-8B0B-1881-D7BEF5CF0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/>
              <a:t>辞書の基本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C88E8B8-B6EF-21BF-8B7D-E50B93BEF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73" y="1491352"/>
            <a:ext cx="10812373" cy="38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620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6FD4D4-3C35-AC33-ADB8-AEC64628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外部ライブラリの管理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0F657B0-D5D6-567F-358F-F55198BDB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7262"/>
            <a:ext cx="9840424" cy="296703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4A4E156-A750-AED1-F56B-53E2B82B7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4786"/>
            <a:ext cx="10875367" cy="247321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0A9C8B0-DDF4-C663-7E91-EF366D6DE65F}"/>
              </a:ext>
            </a:extLst>
          </p:cNvPr>
          <p:cNvSpPr txBox="1"/>
          <p:nvPr/>
        </p:nvSpPr>
        <p:spPr>
          <a:xfrm>
            <a:off x="11137073" y="59961"/>
            <a:ext cx="8400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6000" b="1" dirty="0">
                <a:solidFill>
                  <a:srgbClr val="FF0000"/>
                </a:solidFill>
              </a:rPr>
              <a:t>覚</a:t>
            </a:r>
          </a:p>
        </p:txBody>
      </p:sp>
    </p:spTree>
    <p:extLst>
      <p:ext uri="{BB962C8B-B14F-4D97-AF65-F5344CB8AC3E}">
        <p14:creationId xmlns:p14="http://schemas.microsoft.com/office/powerpoint/2010/main" val="28076453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1B819B-CBDA-B305-E35F-EC2C9C4C6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外部ライブラリの管理②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D9CA785-E268-564D-D64A-1729F9EE2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4573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pip </a:t>
            </a:r>
            <a:r>
              <a:rPr lang="ja-JP" altLang="en-US" dirty="0"/>
              <a:t>と</a:t>
            </a:r>
            <a:r>
              <a:rPr lang="en-US" altLang="ja-JP" dirty="0"/>
              <a:t>import</a:t>
            </a:r>
            <a:r>
              <a:rPr lang="ja-JP" altLang="en-US" dirty="0"/>
              <a:t>の違い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106C010-DAA7-59CA-BDB3-4FAED6481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91" y="2149578"/>
            <a:ext cx="7563220" cy="325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25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7E443B-5840-8467-9AB4-9BECF5FE0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外部ライブラリの管理</a:t>
            </a:r>
            <a:r>
              <a:rPr lang="ja-JP" altLang="en-US" dirty="0"/>
              <a:t>③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3E2425BF-856B-C37E-79C6-56DFF1490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476" y="1156269"/>
            <a:ext cx="9009139" cy="51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16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468FC5-1D34-191B-EA4E-ECAC5FAA8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852" y="0"/>
            <a:ext cx="1034321" cy="641252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/>
              <a:t>外部</a:t>
            </a:r>
            <a:br>
              <a:rPr kumimoji="1" lang="en-US" altLang="ja-JP" dirty="0"/>
            </a:br>
            <a:r>
              <a:rPr kumimoji="1" lang="ja-JP" altLang="en-US" dirty="0"/>
              <a:t>ライブラリ</a:t>
            </a:r>
            <a:br>
              <a:rPr kumimoji="1" lang="en-US" altLang="ja-JP" dirty="0"/>
            </a:br>
            <a:r>
              <a:rPr kumimoji="1" lang="ja-JP" altLang="en-US" dirty="0"/>
              <a:t>の管理④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FCB1FD9-2282-FD53-85E8-A64E1680E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173" y="49924"/>
            <a:ext cx="7816368" cy="675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06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35A8ED-396B-F758-58DA-0BC60FB97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外部ライブラリの管理⑤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F855B71-4C98-2DB4-FCBA-3AA4B2A2B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732" y="1016155"/>
            <a:ext cx="8473140" cy="58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3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8850A7-2C83-2F22-355D-4C8EE9C6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934700" cy="1325563"/>
          </a:xfrm>
        </p:spPr>
        <p:txBody>
          <a:bodyPr/>
          <a:lstStyle/>
          <a:p>
            <a:r>
              <a:rPr kumimoji="1" lang="en-US" altLang="ja-JP" dirty="0"/>
              <a:t>Visual Studio Code</a:t>
            </a:r>
            <a:r>
              <a:rPr lang="en-US" altLang="ja-JP" dirty="0"/>
              <a:t>(</a:t>
            </a:r>
            <a:r>
              <a:rPr lang="en-US" altLang="ja-JP" dirty="0" err="1"/>
              <a:t>VSCode</a:t>
            </a:r>
            <a:r>
              <a:rPr lang="en-US" altLang="ja-JP" dirty="0"/>
              <a:t>)</a:t>
            </a:r>
            <a:r>
              <a:rPr lang="ja-JP" altLang="en-US" dirty="0"/>
              <a:t>で</a:t>
            </a:r>
            <a:r>
              <a:rPr lang="en-US" altLang="ja-JP" dirty="0"/>
              <a:t>Python</a:t>
            </a:r>
            <a:r>
              <a:rPr lang="ja-JP" altLang="en-US" dirty="0"/>
              <a:t>を使う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45FF036-4D1F-9AD1-281F-BE7C8A0206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公式サイトからお好みの</a:t>
            </a:r>
            <a:r>
              <a:rPr kumimoji="1" lang="en-US" altLang="ja-JP" dirty="0"/>
              <a:t>Python</a:t>
            </a:r>
            <a:r>
              <a:rPr kumimoji="1" lang="ja-JP" altLang="en-US" dirty="0"/>
              <a:t>をインストールし、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en-US" altLang="ja-JP" dirty="0" err="1"/>
              <a:t>VSCode</a:t>
            </a:r>
            <a:r>
              <a:rPr lang="ja-JP" altLang="en-US" dirty="0"/>
              <a:t>で動くようにする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45132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8A8335-8876-69F3-226E-34A07BCD4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外部ライブラリの管理⑥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316588-6603-5F7C-2E30-DC5DFCE3F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861" y="1325563"/>
            <a:ext cx="8130929" cy="360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20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EB003E-4040-4E48-33C2-4EA01A736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モジュールとライブラリの違い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FE7AAAD-E6AB-3F53-6537-0D12F9684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77" y="1104009"/>
            <a:ext cx="8915868" cy="37677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EDB569-6602-7AC3-E463-1A169471AAD8}"/>
              </a:ext>
            </a:extLst>
          </p:cNvPr>
          <p:cNvSpPr txBox="1"/>
          <p:nvPr/>
        </p:nvSpPr>
        <p:spPr>
          <a:xfrm>
            <a:off x="327356" y="5049217"/>
            <a:ext cx="3719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 err="1"/>
              <a:t>o</a:t>
            </a:r>
            <a:r>
              <a:rPr kumimoji="1" lang="en-US" altLang="ja-JP" sz="2000" dirty="0" err="1"/>
              <a:t>s,sys,shutil,json,csv,pickle</a:t>
            </a:r>
            <a:r>
              <a:rPr kumimoji="1" lang="en-US" altLang="ja-JP" sz="2000" dirty="0"/>
              <a:t>,</a:t>
            </a:r>
          </a:p>
          <a:p>
            <a:r>
              <a:rPr kumimoji="1" lang="en-US" altLang="ja-JP" sz="2000" dirty="0" err="1"/>
              <a:t>time,datetime,math,random</a:t>
            </a:r>
            <a:r>
              <a:rPr kumimoji="1" lang="en-US" altLang="ja-JP" sz="2000" dirty="0"/>
              <a:t>,</a:t>
            </a:r>
          </a:p>
          <a:p>
            <a:r>
              <a:rPr kumimoji="1" lang="en-US" altLang="ja-JP" sz="2000" dirty="0" err="1"/>
              <a:t>re,logging,urllib</a:t>
            </a:r>
            <a:endParaRPr kumimoji="1" lang="ja-JP" altLang="en-US" sz="20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99382DDD-EB1C-DC2F-16B4-11BF9E58340A}"/>
              </a:ext>
            </a:extLst>
          </p:cNvPr>
          <p:cNvSpPr txBox="1"/>
          <p:nvPr/>
        </p:nvSpPr>
        <p:spPr>
          <a:xfrm>
            <a:off x="4557011" y="5049217"/>
            <a:ext cx="442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NumPy,Pandas,matplotlib,Django,Flask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41548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F15ECE-2D8D-ABAC-EE19-5749F64D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print</a:t>
            </a:r>
            <a:r>
              <a:rPr lang="ja-JP" altLang="en-US" dirty="0"/>
              <a:t>に式や変数を埋め込む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8285398-703C-9F14-F28E-1DF7F718F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90" y="991976"/>
            <a:ext cx="7135319" cy="28211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215F12A-7CA8-E64A-E8D1-EA4649182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72" y="1875135"/>
            <a:ext cx="8082814" cy="399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31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3EF463-DCB4-EC3C-C0B8-95EFABFBB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print</a:t>
            </a:r>
            <a:r>
              <a:rPr lang="ja-JP" altLang="en-US" dirty="0"/>
              <a:t>に式や変数を埋め込む、応用①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7CC4DF2-B10F-67DF-DC0B-318CB3BB2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4715" y="1096031"/>
            <a:ext cx="8214610" cy="55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30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A22774-05CB-70DC-EE64-BD906138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print</a:t>
            </a:r>
            <a:r>
              <a:rPr lang="ja-JP" altLang="en-US" dirty="0"/>
              <a:t>に式や変数を埋め込む、応用②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223B955-E06D-6428-10B9-907029072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54074"/>
            <a:ext cx="9325068" cy="44658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6D5AAE9-ADC2-3ADD-9C97-C4A765DB5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699" y="1945086"/>
            <a:ext cx="2864909" cy="48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4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A15903-0439-0D5D-B0F9-8B0D59510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print</a:t>
            </a:r>
            <a:r>
              <a:rPr lang="ja-JP" altLang="en-US" dirty="0"/>
              <a:t>に式や変数を埋め込む、応用③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CFF0A52-43F6-3DE8-83FF-B9C2218DF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641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f-strings</a:t>
            </a:r>
            <a:r>
              <a:rPr lang="ja-JP" altLang="en-US" dirty="0"/>
              <a:t>には、式の値とその結果を簡単に表示できるデバッグ機能 </a:t>
            </a:r>
            <a:r>
              <a:rPr lang="en-US" altLang="ja-JP" b="1" dirty="0"/>
              <a:t>=</a:t>
            </a:r>
            <a:r>
              <a:rPr lang="ja-JP" altLang="en-US" dirty="0"/>
              <a:t> があります（</a:t>
            </a:r>
            <a:r>
              <a:rPr lang="en-US" altLang="ja-JP" dirty="0"/>
              <a:t>Python 3.8</a:t>
            </a:r>
            <a:r>
              <a:rPr lang="ja-JP" altLang="en-US" dirty="0"/>
              <a:t>以降）。</a:t>
            </a:r>
            <a:endParaRPr kumimoji="1" lang="ja-JP" altLang="en-US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0DA5C49-E024-86CA-B054-A59E673E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3637"/>
            <a:ext cx="4631961" cy="361550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72AB537-F39E-C91C-545A-CB53FBD12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961" y="1763637"/>
            <a:ext cx="4660028" cy="351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52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A99A34-ACBA-C9CA-14B0-FD14E92E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print</a:t>
            </a:r>
            <a:r>
              <a:rPr lang="ja-JP" altLang="en-US" dirty="0"/>
              <a:t>に式や変数を埋め込む、応用④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16E128F-40F9-DFD1-88BF-1533153D9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8272"/>
            <a:ext cx="9818557" cy="44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81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E45E1E-C1FC-45F6-CD8D-F23CAC2CD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print</a:t>
            </a:r>
            <a:r>
              <a:rPr lang="ja-JP" altLang="en-US" dirty="0"/>
              <a:t>に式や変数を埋め込む、応用⑤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19B4680-BAC4-92BE-8DD3-8B63254FE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65" y="2494508"/>
            <a:ext cx="3410426" cy="20672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8A04D10-BA95-DDBC-93DA-9F368F92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636" y="2671631"/>
            <a:ext cx="3991532" cy="156231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B0B7E9-EE6A-037A-CC89-D26940FAD191}"/>
              </a:ext>
            </a:extLst>
          </p:cNvPr>
          <p:cNvSpPr txBox="1"/>
          <p:nvPr/>
        </p:nvSpPr>
        <p:spPr>
          <a:xfrm>
            <a:off x="4002375" y="3136612"/>
            <a:ext cx="5216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→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84DC546-EAA2-D227-2579-599EABF458F8}"/>
              </a:ext>
            </a:extLst>
          </p:cNvPr>
          <p:cNvSpPr txBox="1"/>
          <p:nvPr/>
        </p:nvSpPr>
        <p:spPr>
          <a:xfrm>
            <a:off x="262165" y="1299838"/>
            <a:ext cx="10178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{}</a:t>
            </a:r>
            <a:r>
              <a:rPr kumimoji="1" lang="ja-JP" altLang="en-US" sz="2000" dirty="0"/>
              <a:t>の中身は</a:t>
            </a:r>
            <a:r>
              <a:rPr kumimoji="1" lang="en-US" altLang="ja-JP" sz="2000" dirty="0"/>
              <a:t>Python</a:t>
            </a:r>
            <a:r>
              <a:rPr kumimoji="1" lang="ja-JP" altLang="en-US" sz="2000" dirty="0"/>
              <a:t>の支配下なので</a:t>
            </a:r>
            <a:r>
              <a:rPr kumimoji="1" lang="en-US" altLang="ja-JP" sz="2000" dirty="0"/>
              <a:t>/</a:t>
            </a:r>
            <a:r>
              <a:rPr kumimoji="1" lang="ja-JP" altLang="en-US" sz="2000" dirty="0"/>
              <a:t>があると「改行か何かかな？」と思ってしまう、</a:t>
            </a:r>
            <a:endParaRPr kumimoji="1" lang="en-US" altLang="ja-JP" sz="2000" dirty="0"/>
          </a:p>
          <a:p>
            <a:r>
              <a:rPr kumimoji="1" lang="ja-JP" altLang="en-US" sz="2000" dirty="0"/>
              <a:t>解決策として</a:t>
            </a:r>
            <a:r>
              <a:rPr kumimoji="1" lang="en-US" altLang="ja-JP" sz="2000" dirty="0"/>
              <a:t>//</a:t>
            </a:r>
            <a:r>
              <a:rPr kumimoji="1" lang="ja-JP" altLang="en-US" sz="2000" dirty="0"/>
              <a:t>と</a:t>
            </a:r>
            <a:r>
              <a:rPr kumimoji="1" lang="en-US" altLang="ja-JP" sz="2000" dirty="0"/>
              <a:t>2</a:t>
            </a:r>
            <a:r>
              <a:rPr kumimoji="1" lang="ja-JP" altLang="en-US" sz="2000" dirty="0"/>
              <a:t>回つけて、強調する</a:t>
            </a:r>
          </a:p>
        </p:txBody>
      </p:sp>
    </p:spTree>
    <p:extLst>
      <p:ext uri="{BB962C8B-B14F-4D97-AF65-F5344CB8AC3E}">
        <p14:creationId xmlns:p14="http://schemas.microsoft.com/office/powerpoint/2010/main" val="3512834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ED96FB-1707-E158-D5C7-F332C29C2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インデックス操作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9CA2232-99FC-F1DB-2F89-B1A5488CB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603" y="1136076"/>
            <a:ext cx="10291998" cy="4470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・「インデックス」は、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　文脈によって「索引」や「指標」など複数の意味を持つ。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・</a:t>
            </a:r>
            <a:r>
              <a:rPr lang="ja-JP" altLang="en-US" sz="2400" dirty="0"/>
              <a:t>「シーケンス」とは、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「連続しているもの」「一続きのもの」「順序や順番」を意味する言葉</a:t>
            </a:r>
            <a:endParaRPr kumimoji="1" lang="ja-JP" altLang="en-US" sz="24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64DF07E-94BA-5B8C-356C-7D0FBC48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03" y="3072317"/>
            <a:ext cx="5082915" cy="3203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B071D2E-3B7E-D140-EFE5-1044718EC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8" y="3072317"/>
            <a:ext cx="6438276" cy="336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62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7EA43D-942D-0B6C-A5B6-9DA6ABB17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スライス操作</a:t>
            </a:r>
            <a:r>
              <a:rPr lang="en-US" altLang="ja-JP" dirty="0"/>
              <a:t>:</a:t>
            </a:r>
            <a:r>
              <a:rPr lang="ja-JP" altLang="en-US" dirty="0"/>
              <a:t>基本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036E4F-7C24-8AAA-C805-529066C9B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13" y="1076117"/>
            <a:ext cx="3254115" cy="36008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複数の要素を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まとめて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取り出すのが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b="1" dirty="0"/>
              <a:t>スライス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C63A63B-C867-ED81-BBEA-078FEE172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184" y="1001005"/>
            <a:ext cx="8120029" cy="58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4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0E45E7-AFF0-DD3F-43EB-EE294C50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基本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07B05C-3DE3-00E2-3F5F-21A6F1CC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複合代入演算子</a:t>
            </a: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比較演算子の知識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論理演算子の</a:t>
            </a:r>
            <a:r>
              <a:rPr lang="ja-JP" altLang="en-US" dirty="0"/>
              <a:t>知識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型変換</a:t>
            </a:r>
          </a:p>
        </p:txBody>
      </p:sp>
    </p:spTree>
    <p:extLst>
      <p:ext uri="{BB962C8B-B14F-4D97-AF65-F5344CB8AC3E}">
        <p14:creationId xmlns:p14="http://schemas.microsoft.com/office/powerpoint/2010/main" val="8796711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C3C6EB-0907-5CF3-2EAA-C1540E71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678898"/>
          </a:xfrm>
        </p:spPr>
        <p:txBody>
          <a:bodyPr/>
          <a:lstStyle/>
          <a:p>
            <a:r>
              <a:rPr lang="ja-JP" altLang="en-US" dirty="0"/>
              <a:t>スライス操作</a:t>
            </a:r>
            <a:br>
              <a:rPr lang="en-US" altLang="ja-JP" dirty="0"/>
            </a:br>
            <a:r>
              <a:rPr lang="en-US" altLang="ja-JP" dirty="0"/>
              <a:t>:</a:t>
            </a:r>
            <a:r>
              <a:rPr lang="ja-JP" altLang="en-US" dirty="0"/>
              <a:t>省略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58CD7AE-5FB4-B2AD-9172-15FE32AD26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675" y="168043"/>
            <a:ext cx="6621655" cy="663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79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6B2F02D-37BA-C8A7-2D63-A07E3C18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911135"/>
          </a:xfrm>
        </p:spPr>
        <p:txBody>
          <a:bodyPr/>
          <a:lstStyle/>
          <a:p>
            <a:r>
              <a:rPr kumimoji="1" lang="ja-JP" altLang="en-US" dirty="0"/>
              <a:t>スライス操作</a:t>
            </a:r>
            <a:r>
              <a:rPr kumimoji="1" lang="en-US" altLang="ja-JP" dirty="0"/>
              <a:t>:</a:t>
            </a:r>
            <a:r>
              <a:rPr kumimoji="1" lang="ja-JP" altLang="en-US" dirty="0"/>
              <a:t>指定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ACC5B58-0ED3-1535-16A1-822C58365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699240"/>
            <a:ext cx="10439092" cy="471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05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0F6108-C48D-FD27-B4FD-C08A5F933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スライス</a:t>
            </a:r>
            <a:r>
              <a:rPr kumimoji="1" lang="ja-JP" altLang="en-US" dirty="0"/>
              <a:t>操作</a:t>
            </a:r>
            <a:r>
              <a:rPr kumimoji="1" lang="en-US" altLang="ja-JP" dirty="0"/>
              <a:t>:</a:t>
            </a:r>
            <a:r>
              <a:rPr kumimoji="1" lang="ja-JP" altLang="en-US" dirty="0"/>
              <a:t>逆順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FC02E5D-6DC6-FC33-E871-80A18DF40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23627"/>
            <a:ext cx="10394522" cy="350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06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D96E07-D22B-E172-29EC-19E026EB0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/>
          <a:lstStyle/>
          <a:p>
            <a:r>
              <a:rPr kumimoji="1" lang="ja-JP" altLang="en-US"/>
              <a:t>インデックス操作とスライス操作のまとめ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64EA1D1-F01C-A404-64A5-B010422E7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12976"/>
            <a:ext cx="10380037" cy="471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387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DC7459-BFC7-2CC4-E85A-3409EF388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926125"/>
          </a:xfrm>
        </p:spPr>
        <p:txBody>
          <a:bodyPr/>
          <a:lstStyle/>
          <a:p>
            <a:r>
              <a:rPr kumimoji="1" lang="ja-JP" altLang="en-US" dirty="0"/>
              <a:t>文字列</a:t>
            </a:r>
            <a:r>
              <a:rPr kumimoji="1" lang="en-US" altLang="ja-JP" dirty="0"/>
              <a:t>(string)</a:t>
            </a:r>
            <a:r>
              <a:rPr kumimoji="1" lang="ja-JP" altLang="en-US" dirty="0"/>
              <a:t>の扱い方</a:t>
            </a:r>
            <a:r>
              <a:rPr lang="en-US" altLang="ja-JP" dirty="0"/>
              <a:t>.replace()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D53D139-9E6C-10CE-F84A-2F6B5A054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16" y="944380"/>
            <a:ext cx="9803567" cy="535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05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2415E9-D117-7CBE-12F8-B0A55BCB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文字列</a:t>
            </a:r>
            <a:r>
              <a:rPr lang="en-US" altLang="ja-JP" dirty="0"/>
              <a:t>(string)</a:t>
            </a:r>
            <a:r>
              <a:rPr lang="ja-JP" altLang="en-US" dirty="0"/>
              <a:t>の扱い方</a:t>
            </a:r>
            <a:r>
              <a:rPr lang="en-US" altLang="ja-JP" dirty="0"/>
              <a:t>.replace()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4DC905C-437E-8E16-2A90-F029833DB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964" y="1137075"/>
            <a:ext cx="7467804" cy="530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5331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DD4014-E8B1-5EC3-EB42-6C757BBF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文字列</a:t>
            </a:r>
            <a:r>
              <a:rPr lang="en-US" altLang="ja-JP" dirty="0"/>
              <a:t>(string)</a:t>
            </a:r>
            <a:r>
              <a:rPr lang="ja-JP" altLang="en-US" dirty="0"/>
              <a:t>の扱い方</a:t>
            </a:r>
            <a:r>
              <a:rPr lang="en-US" altLang="ja-JP" dirty="0"/>
              <a:t>.split()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F26ADD4-4BC9-B0FD-32A2-557124C5F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28849"/>
            <a:ext cx="10268262" cy="359247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D96219-7247-D440-8B0D-14F3DABDAE46}"/>
              </a:ext>
            </a:extLst>
          </p:cNvPr>
          <p:cNvSpPr txBox="1"/>
          <p:nvPr/>
        </p:nvSpPr>
        <p:spPr>
          <a:xfrm>
            <a:off x="2400925" y="2234781"/>
            <a:ext cx="70978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デリミタとは、</a:t>
            </a:r>
            <a:endParaRPr lang="en-US" altLang="ja-JP" dirty="0"/>
          </a:p>
          <a:p>
            <a:r>
              <a:rPr lang="ja-JP" altLang="en-US" dirty="0"/>
              <a:t>データの中で要素を区切るための記号や文字</a:t>
            </a:r>
            <a:r>
              <a:rPr lang="ja-JP" altLang="en-US" b="0" i="0" dirty="0">
                <a:effectLst/>
                <a:latin typeface="Google Sans"/>
              </a:rPr>
              <a:t>のことです。</a:t>
            </a:r>
            <a:endParaRPr lang="en-US" altLang="ja-JP" b="0" i="0" dirty="0">
              <a:effectLst/>
              <a:latin typeface="Google Sans"/>
            </a:endParaRPr>
          </a:p>
          <a:p>
            <a:r>
              <a:rPr lang="en-US" altLang="ja-JP" b="0" i="0" dirty="0">
                <a:effectLst/>
                <a:latin typeface="Google Sans"/>
              </a:rPr>
              <a:t>CSV</a:t>
            </a:r>
            <a:r>
              <a:rPr lang="ja-JP" altLang="en-US" b="0" i="0" dirty="0">
                <a:effectLst/>
                <a:latin typeface="Google Sans"/>
              </a:rPr>
              <a:t>形式でカンマ（</a:t>
            </a:r>
            <a:r>
              <a:rPr lang="en-US" altLang="ja-JP" b="0" i="0" dirty="0">
                <a:effectLst/>
                <a:latin typeface="Courier New" panose="02070309020205020404" pitchFamily="49" charset="0"/>
              </a:rPr>
              <a:t>,</a:t>
            </a:r>
            <a:r>
              <a:rPr lang="ja-JP" altLang="en-US" b="0" i="0" dirty="0">
                <a:effectLst/>
                <a:latin typeface="Google Sans"/>
              </a:rPr>
              <a:t>）が使われる例や、</a:t>
            </a:r>
            <a:endParaRPr lang="en-US" altLang="ja-JP" b="0" i="0" dirty="0">
              <a:effectLst/>
              <a:latin typeface="Google Sans"/>
            </a:endParaRPr>
          </a:p>
          <a:p>
            <a:r>
              <a:rPr lang="ja-JP" altLang="en-US" b="0" i="0" dirty="0">
                <a:effectLst/>
                <a:latin typeface="Google Sans"/>
              </a:rPr>
              <a:t>プログラミング言語で </a:t>
            </a:r>
            <a:r>
              <a:rPr lang="en-US" altLang="ja-JP" b="0" i="0" dirty="0">
                <a:effectLst/>
                <a:latin typeface="Courier New" panose="02070309020205020404" pitchFamily="49" charset="0"/>
              </a:rPr>
              <a:t>(</a:t>
            </a:r>
            <a:r>
              <a:rPr lang="ja-JP" altLang="en-US" b="0" i="0" dirty="0">
                <a:effectLst/>
                <a:latin typeface="Google Sans"/>
              </a:rPr>
              <a:t> や </a:t>
            </a:r>
            <a:r>
              <a:rPr lang="en-US" altLang="ja-JP" b="0" i="0" dirty="0">
                <a:effectLst/>
                <a:latin typeface="Courier New" panose="02070309020205020404" pitchFamily="49" charset="0"/>
              </a:rPr>
              <a:t>{</a:t>
            </a:r>
            <a:r>
              <a:rPr lang="ja-JP" altLang="en-US" b="0" i="0" dirty="0">
                <a:effectLst/>
                <a:latin typeface="Google Sans"/>
              </a:rPr>
              <a:t> など、</a:t>
            </a:r>
            <a:endParaRPr lang="en-US" altLang="ja-JP" b="0" i="0" dirty="0">
              <a:effectLst/>
              <a:latin typeface="Google Sans"/>
            </a:endParaRPr>
          </a:p>
          <a:p>
            <a:r>
              <a:rPr lang="ja-JP" altLang="en-US" b="0" i="0" dirty="0">
                <a:effectLst/>
                <a:latin typeface="Google Sans"/>
              </a:rPr>
              <a:t>範囲の開始と終了を示す役割を持つものもあります。 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53C63C1-243C-1515-01DF-B93FC70F4795}"/>
              </a:ext>
            </a:extLst>
          </p:cNvPr>
          <p:cNvSpPr txBox="1"/>
          <p:nvPr/>
        </p:nvSpPr>
        <p:spPr>
          <a:xfrm>
            <a:off x="299804" y="4868825"/>
            <a:ext cx="67280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/>
              <a:t>「リスト」と「配列」は、複数のデータをまとめて扱うためのデータ構造</a:t>
            </a:r>
            <a:r>
              <a:rPr lang="ja-JP" altLang="en-US" sz="2000" b="0" i="0" dirty="0">
                <a:effectLst/>
                <a:latin typeface="Google Sans"/>
              </a:rPr>
              <a:t>ですが、一般的に配列は要素数が固定で高速なアクセスに優れ、リストは要素の追加・削除が容易な可変長であるという違いがあります。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921143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113D14-5E66-F9F3-CB3B-523257795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文字列</a:t>
            </a:r>
            <a:r>
              <a:rPr lang="en-US" altLang="ja-JP" dirty="0"/>
              <a:t>(string)</a:t>
            </a:r>
            <a:r>
              <a:rPr lang="ja-JP" altLang="en-US" dirty="0"/>
              <a:t>の扱い方</a:t>
            </a:r>
            <a:r>
              <a:rPr lang="en-US" altLang="ja-JP" dirty="0"/>
              <a:t>.split()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6269B41-6256-0D46-1931-27310B57F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85" y="986175"/>
            <a:ext cx="8664113" cy="542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884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075619-8C3F-B4FF-8AB6-6D961B1BB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文字列</a:t>
            </a:r>
            <a:r>
              <a:rPr lang="en-US" altLang="ja-JP" dirty="0"/>
              <a:t>(string)</a:t>
            </a:r>
            <a:r>
              <a:rPr lang="ja-JP" altLang="en-US" dirty="0"/>
              <a:t>の扱い方</a:t>
            </a:r>
            <a:r>
              <a:rPr lang="en-US" altLang="ja-JP" dirty="0"/>
              <a:t>.join()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6119ACD-9E38-BCC9-9AFE-C41802A4A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300" y="1343818"/>
            <a:ext cx="9971300" cy="369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46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04E932-55E1-E3F3-3382-48134F9F7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文字列</a:t>
            </a:r>
            <a:r>
              <a:rPr lang="en-US" altLang="ja-JP" dirty="0"/>
              <a:t>(string)</a:t>
            </a:r>
            <a:r>
              <a:rPr lang="ja-JP" altLang="en-US" dirty="0"/>
              <a:t>の扱い方</a:t>
            </a:r>
            <a:r>
              <a:rPr lang="en-US" altLang="ja-JP" dirty="0"/>
              <a:t>.join()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4B1DA4A-D3C3-D011-1E8D-AC1DDD4BEC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635" y="1022199"/>
            <a:ext cx="7105378" cy="57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1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60D7D3-4DFA-4432-F76A-C824C5BAF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24280"/>
          </a:xfrm>
        </p:spPr>
        <p:txBody>
          <a:bodyPr/>
          <a:lstStyle/>
          <a:p>
            <a:r>
              <a:rPr lang="ja-JP" altLang="en-US" dirty="0"/>
              <a:t>複合代入演算子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B55A9815-DB55-0F22-9611-C324F497F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626" y="942535"/>
            <a:ext cx="8236479" cy="47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568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95B6ED-D160-F112-4872-98CD1CA9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文字列</a:t>
            </a:r>
            <a:r>
              <a:rPr lang="en-US" altLang="ja-JP" dirty="0"/>
              <a:t>(string)</a:t>
            </a:r>
            <a:r>
              <a:rPr lang="ja-JP" altLang="en-US" dirty="0"/>
              <a:t>の扱い方</a:t>
            </a:r>
            <a:r>
              <a:rPr lang="en-US" altLang="ja-JP" dirty="0"/>
              <a:t>.strip()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ACA4CB4C-D358-BD10-904B-B80F9C7FED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62" y="997116"/>
            <a:ext cx="9059149" cy="393767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81F8F9D-78B5-7ED3-E927-9B9D2EE46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62" y="4902871"/>
            <a:ext cx="4562100" cy="21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41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297FC2-D607-B64E-290F-4B5AF89B4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dirty="0"/>
              <a:t>文字列</a:t>
            </a:r>
            <a:r>
              <a:rPr lang="en-US" altLang="ja-JP" dirty="0"/>
              <a:t>(string)</a:t>
            </a:r>
            <a:r>
              <a:rPr lang="ja-JP" altLang="en-US" dirty="0"/>
              <a:t>の扱い方</a:t>
            </a:r>
            <a:r>
              <a:rPr lang="en-US" altLang="ja-JP" dirty="0"/>
              <a:t>.strip()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53A2D36-D020-6781-814C-54D74BC57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2" y="1126289"/>
            <a:ext cx="6199269" cy="53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2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535EDA-8F2A-6B49-E854-C731EC23D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046047"/>
          </a:xfrm>
        </p:spPr>
        <p:txBody>
          <a:bodyPr/>
          <a:lstStyle/>
          <a:p>
            <a:r>
              <a:rPr lang="en-US" altLang="ja-JP" dirty="0"/>
              <a:t>b</a:t>
            </a:r>
            <a:r>
              <a:rPr kumimoji="1" lang="en-US" altLang="ja-JP" dirty="0"/>
              <a:t>reak</a:t>
            </a:r>
            <a:r>
              <a:rPr kumimoji="1" lang="ja-JP" altLang="en-US" dirty="0"/>
              <a:t>と</a:t>
            </a:r>
            <a:r>
              <a:rPr lang="en-US" altLang="ja-JP" dirty="0"/>
              <a:t>continue(break)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5EC09A9-1DE5-3BF0-EE48-E2B1036A4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07" y="959370"/>
            <a:ext cx="10222386" cy="41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020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9A4A126-DC29-1F15-9A5F-3C34D38D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3200" dirty="0"/>
              <a:t>break</a:t>
            </a:r>
            <a:r>
              <a:rPr lang="ja-JP" altLang="en-US" sz="3200" dirty="0"/>
              <a:t>と</a:t>
            </a:r>
            <a:br>
              <a:rPr lang="en-US" altLang="ja-JP" sz="3200" dirty="0"/>
            </a:br>
            <a:r>
              <a:rPr lang="en-US" altLang="ja-JP" sz="3200" dirty="0"/>
              <a:t>continue(break)</a:t>
            </a:r>
            <a:endParaRPr kumimoji="1" lang="ja-JP" altLang="en-US" sz="32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A9180E29-38F9-73A2-2384-39089BD1C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623" y="-9650"/>
            <a:ext cx="7832374" cy="6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3688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908A40-C23F-8FE1-FD02-D483A6F44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break</a:t>
            </a:r>
            <a:r>
              <a:rPr lang="ja-JP" altLang="en-US" dirty="0"/>
              <a:t>と</a:t>
            </a:r>
            <a:r>
              <a:rPr lang="en-US" altLang="ja-JP" dirty="0"/>
              <a:t>continue(continue)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B1B11C32-5F5A-4B6E-1C6D-EA40CCAFA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839" y="1325563"/>
            <a:ext cx="10297168" cy="36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38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56BCB2-3C96-91DB-2046-179E4C0A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break</a:t>
            </a:r>
            <a:r>
              <a:rPr lang="ja-JP" altLang="en-US" sz="2800" dirty="0"/>
              <a:t>と</a:t>
            </a:r>
            <a:br>
              <a:rPr lang="en-US" altLang="ja-JP" sz="2800" dirty="0"/>
            </a:br>
            <a:r>
              <a:rPr lang="en-US" altLang="ja-JP" sz="2800" dirty="0"/>
              <a:t>continue</a:t>
            </a:r>
            <a:br>
              <a:rPr lang="en-US" altLang="ja-JP" sz="2800" dirty="0"/>
            </a:br>
            <a:r>
              <a:rPr lang="en-US" altLang="ja-JP" sz="2800" dirty="0"/>
              <a:t>(continue)</a:t>
            </a:r>
            <a:endParaRPr kumimoji="1" lang="ja-JP" altLang="en-US" sz="2800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2D14498-574D-9965-B28C-1555EA386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830" y="0"/>
            <a:ext cx="6918159" cy="677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6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5CB239-655E-ECC9-4958-43C71A32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enumerate</a:t>
            </a:r>
            <a:r>
              <a:rPr lang="ja-JP" altLang="en-US" dirty="0"/>
              <a:t>（エニュメレイト）関数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47927FF-3FC1-1C30-FBB0-E60ECC8380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078" y="1666983"/>
            <a:ext cx="10069443" cy="310262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6FF54A3-B18C-6C69-C72C-063C584995CF}"/>
              </a:ext>
            </a:extLst>
          </p:cNvPr>
          <p:cNvSpPr txBox="1"/>
          <p:nvPr/>
        </p:nvSpPr>
        <p:spPr>
          <a:xfrm>
            <a:off x="144193" y="1020652"/>
            <a:ext cx="87325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u="sng" dirty="0"/>
              <a:t>Python</a:t>
            </a:r>
            <a:r>
              <a:rPr lang="ja-JP" altLang="en-US" u="sng" dirty="0"/>
              <a:t>の</a:t>
            </a:r>
            <a:r>
              <a:rPr lang="en-US" altLang="ja-JP" u="sng" dirty="0">
                <a:latin typeface="Courier New" panose="02070309020205020404" pitchFamily="49" charset="0"/>
              </a:rPr>
              <a:t>enumerate</a:t>
            </a:r>
            <a:r>
              <a:rPr lang="ja-JP" altLang="en-US" u="sng" dirty="0"/>
              <a:t>（エニュメレート）関数は、</a:t>
            </a:r>
            <a:r>
              <a:rPr lang="ja-JP" altLang="en-US" b="1" u="sng" dirty="0"/>
              <a:t>「リストの中身（データ）」と</a:t>
            </a:r>
            <a:endParaRPr lang="en-US" altLang="ja-JP" b="1" u="sng" dirty="0"/>
          </a:p>
          <a:p>
            <a:r>
              <a:rPr lang="ja-JP" altLang="en-US" b="1" u="sng" dirty="0"/>
              <a:t>「その順番（何番目か）」を同時に扱いたいとき</a:t>
            </a:r>
            <a:r>
              <a:rPr lang="ja-JP" altLang="en-US" u="sng" dirty="0"/>
              <a:t>に使う、非常に便利な道具です。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B041192-55FD-2A00-C5CF-28EBCC9C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453" y="4257312"/>
            <a:ext cx="6449325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246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AE59E0-2C4E-2922-7D60-9B8C4DBA5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kumimoji="1" lang="ja-JP" altLang="en-US" b="1" i="1" u="sng" dirty="0"/>
              <a:t>ちなみに、、、タプルとは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0A091E-5221-C1F7-66A5-65924BAB3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953428"/>
            <a:ext cx="10515600" cy="4351338"/>
          </a:xfrm>
        </p:spPr>
        <p:txBody>
          <a:bodyPr/>
          <a:lstStyle/>
          <a:p>
            <a:r>
              <a:rPr lang="ja-JP" altLang="en-US" dirty="0"/>
              <a:t>タプルは、</a:t>
            </a:r>
            <a:r>
              <a:rPr lang="en-US" altLang="ja-JP" dirty="0"/>
              <a:t>Python</a:t>
            </a:r>
            <a:r>
              <a:rPr lang="ja-JP" altLang="en-US" dirty="0"/>
              <a:t>で複数のデータをまとめて格納するための</a:t>
            </a:r>
            <a:r>
              <a:rPr lang="ja-JP" altLang="en-US" b="1" dirty="0"/>
              <a:t>データ構造</a:t>
            </a:r>
            <a:r>
              <a:rPr lang="ja-JP" altLang="en-US" dirty="0"/>
              <a:t>の一つです。</a:t>
            </a:r>
          </a:p>
          <a:p>
            <a:r>
              <a:rPr lang="ja-JP" altLang="en-US" dirty="0"/>
              <a:t>簡単に言えば、**「変更できないリスト」**のようなものだと考えるとイメージしやすいでしょう。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8CED2F4-C8DB-1C15-9DDA-849A3BE12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38" y="2768683"/>
            <a:ext cx="10279462" cy="368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739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08D9AC-08DD-65D1-C7FE-26087737A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b="1" i="1" u="sng" dirty="0"/>
              <a:t>ちなみに、、、タプルとは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3BBB4ED8-D2B4-0F1C-7543-1DA9C1F0A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302" y="1325563"/>
            <a:ext cx="8834511" cy="463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494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148CAD-BFE3-B31A-FDD6-885893346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ja-JP" altLang="en-US" b="1" i="1" u="sng" dirty="0"/>
              <a:t>ちなみに、、、タプルとは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512FBCD-360C-BDF7-8ABB-F75AFEDF8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53" y="1142682"/>
            <a:ext cx="9677044" cy="511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50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8840E-FD61-4937-DAE7-5123F7174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EF457F-DDC9-12C2-E55C-C7CA9808F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924280"/>
          </a:xfrm>
        </p:spPr>
        <p:txBody>
          <a:bodyPr/>
          <a:lstStyle/>
          <a:p>
            <a:r>
              <a:rPr lang="ja-JP" altLang="en-US" dirty="0"/>
              <a:t>四則演算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EE18CDC-70CC-3BEC-3514-55B2759FB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767" y="1659719"/>
            <a:ext cx="9101885" cy="34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91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B4D245-A365-03C2-AC8B-98DC44670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enumerate</a:t>
            </a:r>
            <a:r>
              <a:rPr lang="ja-JP" altLang="en-US" dirty="0"/>
              <a:t>（エニュメレイト）関数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96F4B93-D4ED-C645-E380-741E51BEC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82" y="925733"/>
            <a:ext cx="8604354" cy="591401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5B016B7-CFFE-D745-C6DA-8BD36ED6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72" y="1834882"/>
            <a:ext cx="6330846" cy="30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673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6BD674-B716-1917-195B-55346A5FA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enumerate</a:t>
            </a:r>
            <a:r>
              <a:rPr lang="ja-JP" altLang="en-US" dirty="0"/>
              <a:t>（エニュメレイト）関数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52F5F17-FF6E-2F33-DE1D-433CD8A53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63" y="971185"/>
            <a:ext cx="8979108" cy="572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54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7E2A6-F7C8-C7E5-FFED-7837DADD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enumerate</a:t>
            </a:r>
            <a:r>
              <a:rPr lang="ja-JP" altLang="en-US" dirty="0"/>
              <a:t>（エニュメレイト）関数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0BB988C-67B2-0CC1-F344-7C57B383B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91" y="1238887"/>
            <a:ext cx="9413823" cy="50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26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9162B51-F5C6-375C-BC66-4604BFEEE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enumerate</a:t>
            </a:r>
            <a:r>
              <a:rPr lang="ja-JP" altLang="en-US" dirty="0"/>
              <a:t>（エニュメレイト）関数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AB1E1F0-379C-8428-5B36-21EAE2BAA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374" y="1140720"/>
            <a:ext cx="8891595" cy="491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13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1F8763-4978-BD1D-F12F-63F95726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enumerate</a:t>
            </a:r>
            <a:r>
              <a:rPr lang="ja-JP" altLang="en-US" dirty="0"/>
              <a:t>（エニュメレイト）関数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CCAF9958-B94A-64D5-0165-7361EAB1FB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18" y="1150245"/>
            <a:ext cx="9995964" cy="533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42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46A45-47B0-A0D8-152A-EF37B028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zip</a:t>
            </a:r>
            <a:r>
              <a:rPr lang="ja-JP" altLang="en-US" dirty="0"/>
              <a:t>（ジップ）関数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17DBC3C-8654-5049-4CAE-89E595C80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717" y="1031145"/>
            <a:ext cx="8607352" cy="581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727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D119F4-77AE-EA6F-E6AB-70DE420D1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896145"/>
          </a:xfrm>
        </p:spPr>
        <p:txBody>
          <a:bodyPr/>
          <a:lstStyle/>
          <a:p>
            <a:r>
              <a:rPr lang="en-US" altLang="ja-JP" dirty="0"/>
              <a:t>zip</a:t>
            </a:r>
            <a:r>
              <a:rPr lang="ja-JP" altLang="en-US" dirty="0"/>
              <a:t>（ジップ）関数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0EAEA0A-9576-526A-B953-B4479435A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904" y="791303"/>
            <a:ext cx="7432716" cy="608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819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A870FBD-541C-B1DF-13D1-B6CAB94B0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806204"/>
          </a:xfrm>
        </p:spPr>
        <p:txBody>
          <a:bodyPr/>
          <a:lstStyle/>
          <a:p>
            <a:r>
              <a:rPr lang="en-US" altLang="ja-JP" dirty="0"/>
              <a:t>zip</a:t>
            </a:r>
            <a:r>
              <a:rPr lang="ja-JP" altLang="en-US" dirty="0"/>
              <a:t>（ジップ）関数の応用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0C8AE75-3CE7-7A6B-4B91-C375C08ED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111" y="824460"/>
            <a:ext cx="10465273" cy="48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24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97F278-B3F4-FA5E-1185-AC2BF2BA9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zip</a:t>
            </a:r>
            <a:r>
              <a:rPr lang="ja-JP" altLang="en-US" dirty="0"/>
              <a:t>（ジップ）関数の応用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1053332-E98E-EC56-4EC9-151B1D0AD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364" y="1118022"/>
            <a:ext cx="8697715" cy="56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463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5228F9-CB9E-75D9-5744-CD03A19FB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en-US" altLang="ja-JP" dirty="0"/>
              <a:t>zip</a:t>
            </a:r>
            <a:r>
              <a:rPr lang="ja-JP" altLang="en-US" dirty="0"/>
              <a:t>（ジップ）関数の応用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4AD6F61-1F92-8367-14AE-51CC56F31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646" y="1046135"/>
            <a:ext cx="8482364" cy="576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2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B75478-9E62-2FF9-B71A-C31DF07F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1111348"/>
          </a:xfrm>
        </p:spPr>
        <p:txBody>
          <a:bodyPr/>
          <a:lstStyle/>
          <a:p>
            <a:r>
              <a:rPr lang="ja-JP" altLang="en-US" dirty="0"/>
              <a:t>知っておくべき比較演算子の知識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4982F90-DC75-AA72-ADC4-FC461F113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81" y="986044"/>
            <a:ext cx="11860237" cy="5260012"/>
          </a:xfrm>
        </p:spPr>
        <p:txBody>
          <a:bodyPr>
            <a:normAutofit fontScale="85000" lnSpcReduction="10000"/>
          </a:bodyPr>
          <a:lstStyle/>
          <a:p>
            <a:r>
              <a:rPr lang="en-US" altLang="ja-JP" sz="3600" b="1" dirty="0"/>
              <a:t>1. </a:t>
            </a:r>
            <a:r>
              <a:rPr lang="ja-JP" altLang="en-US" sz="3600" b="1" dirty="0"/>
              <a:t>オブジェクトの同一性（</a:t>
            </a:r>
            <a:r>
              <a:rPr lang="en-US" altLang="ja-JP" sz="3600" b="1" dirty="0"/>
              <a:t>is</a:t>
            </a:r>
            <a:r>
              <a:rPr lang="ja-JP" altLang="en-US" sz="3600" b="1" dirty="0"/>
              <a:t>）と値の等価性（</a:t>
            </a:r>
            <a:r>
              <a:rPr lang="en-US" altLang="ja-JP" sz="3600" b="1" dirty="0"/>
              <a:t>==</a:t>
            </a:r>
            <a:r>
              <a:rPr lang="ja-JP" altLang="en-US" sz="3600" b="1" dirty="0"/>
              <a:t>）の違い</a:t>
            </a:r>
          </a:p>
          <a:p>
            <a:r>
              <a:rPr lang="ja-JP" altLang="en-US" sz="3600" dirty="0"/>
              <a:t>これは、比較演算子に関する最も重要な中級レベルの知識です。</a:t>
            </a:r>
          </a:p>
          <a:p>
            <a:r>
              <a:rPr lang="ja-JP" altLang="en-US" sz="3600" b="1" dirty="0"/>
              <a:t>値の等価性 </a:t>
            </a:r>
            <a:r>
              <a:rPr lang="en-US" altLang="ja-JP" sz="3600" b="1" dirty="0"/>
              <a:t>(==)</a:t>
            </a:r>
            <a:endParaRPr lang="ja-JP" altLang="en-US" sz="3600" dirty="0"/>
          </a:p>
          <a:p>
            <a:pPr lvl="1"/>
            <a:r>
              <a:rPr lang="ja-JP" altLang="en-US" sz="3100" b="1" dirty="0"/>
              <a:t>意味</a:t>
            </a:r>
            <a:r>
              <a:rPr lang="en-US" altLang="ja-JP" sz="3100" b="1" dirty="0"/>
              <a:t>:</a:t>
            </a:r>
            <a:r>
              <a:rPr lang="ja-JP" altLang="en-US" sz="3100" dirty="0"/>
              <a:t> オブジェクトが保持している</a:t>
            </a:r>
            <a:r>
              <a:rPr lang="ja-JP" altLang="en-US" sz="3100" b="1" dirty="0"/>
              <a:t>値が等しい</a:t>
            </a:r>
            <a:r>
              <a:rPr lang="ja-JP" altLang="en-US" sz="3100" dirty="0"/>
              <a:t>かどうかをチェックします。</a:t>
            </a:r>
          </a:p>
          <a:p>
            <a:pPr lvl="1"/>
            <a:r>
              <a:rPr lang="ja-JP" altLang="en-US" sz="3100" b="1" dirty="0"/>
              <a:t>初学者</a:t>
            </a:r>
            <a:r>
              <a:rPr lang="en-US" altLang="ja-JP" sz="3100" b="1" dirty="0"/>
              <a:t>:</a:t>
            </a:r>
            <a:r>
              <a:rPr lang="ja-JP" altLang="en-US" sz="3100" dirty="0"/>
              <a:t> ほとんどの場合、これを使います。</a:t>
            </a:r>
          </a:p>
          <a:p>
            <a:pPr lvl="1"/>
            <a:r>
              <a:rPr lang="ja-JP" altLang="en-US" sz="3100" b="1" dirty="0"/>
              <a:t>例</a:t>
            </a:r>
            <a:r>
              <a:rPr lang="en-US" altLang="ja-JP" sz="3100" b="1" dirty="0"/>
              <a:t>:</a:t>
            </a:r>
            <a:r>
              <a:rPr lang="ja-JP" altLang="en-US" sz="3100" dirty="0"/>
              <a:t> </a:t>
            </a:r>
            <a:r>
              <a:rPr lang="en-US" altLang="ja-JP" sz="3100" dirty="0"/>
              <a:t>[1, 2, 3] == [1, 2, 3]</a:t>
            </a:r>
            <a:r>
              <a:rPr lang="ja-JP" altLang="en-US" sz="3100" dirty="0"/>
              <a:t> は </a:t>
            </a:r>
            <a:r>
              <a:rPr lang="en-US" altLang="ja-JP" sz="3100" dirty="0"/>
              <a:t>True</a:t>
            </a:r>
            <a:r>
              <a:rPr lang="ja-JP" altLang="en-US" sz="3100" dirty="0"/>
              <a:t> です。（</a:t>
            </a:r>
            <a:r>
              <a:rPr lang="en-US" altLang="ja-JP" sz="3100" dirty="0"/>
              <a:t>2</a:t>
            </a:r>
            <a:r>
              <a:rPr lang="ja-JP" altLang="en-US" sz="3100" dirty="0"/>
              <a:t>つのリストの値は等しい）</a:t>
            </a:r>
          </a:p>
          <a:p>
            <a:r>
              <a:rPr lang="ja-JP" altLang="en-US" sz="3600" b="1" dirty="0"/>
              <a:t>オブジェクトの同一性 </a:t>
            </a:r>
            <a:r>
              <a:rPr lang="en-US" altLang="ja-JP" sz="3600" b="1" dirty="0"/>
              <a:t>(is)</a:t>
            </a:r>
            <a:endParaRPr lang="ja-JP" altLang="en-US" sz="3600" dirty="0"/>
          </a:p>
          <a:p>
            <a:pPr lvl="1"/>
            <a:r>
              <a:rPr lang="ja-JP" altLang="en-US" sz="3100" b="1" dirty="0"/>
              <a:t>意味</a:t>
            </a:r>
            <a:r>
              <a:rPr lang="en-US" altLang="ja-JP" sz="3100" b="1" dirty="0"/>
              <a:t>:</a:t>
            </a:r>
            <a:r>
              <a:rPr lang="ja-JP" altLang="en-US" sz="3100" dirty="0"/>
              <a:t> </a:t>
            </a:r>
            <a:r>
              <a:rPr lang="en-US" altLang="ja-JP" sz="3100" dirty="0"/>
              <a:t>2</a:t>
            </a:r>
            <a:r>
              <a:rPr lang="ja-JP" altLang="en-US" sz="3100" dirty="0"/>
              <a:t>つの変数がメモリ上で</a:t>
            </a:r>
            <a:r>
              <a:rPr lang="ja-JP" altLang="en-US" sz="3100" b="1" dirty="0"/>
              <a:t>全く同じオブジェクト</a:t>
            </a:r>
            <a:r>
              <a:rPr lang="ja-JP" altLang="en-US" sz="3100" dirty="0"/>
              <a:t>を参照しているか</a:t>
            </a:r>
            <a:endParaRPr lang="en-US" altLang="ja-JP" sz="3100" dirty="0"/>
          </a:p>
          <a:p>
            <a:pPr marL="457200" lvl="1" indent="0">
              <a:buNone/>
            </a:pPr>
            <a:r>
              <a:rPr lang="ja-JP" altLang="en-US" sz="3100" dirty="0"/>
              <a:t>　どうか（</a:t>
            </a:r>
            <a:r>
              <a:rPr lang="en-US" altLang="ja-JP" sz="3100" dirty="0"/>
              <a:t>ID</a:t>
            </a:r>
            <a:r>
              <a:rPr lang="ja-JP" altLang="en-US" sz="3100" dirty="0"/>
              <a:t>が同じかどうか）をチェックします。</a:t>
            </a:r>
          </a:p>
          <a:p>
            <a:pPr lvl="1"/>
            <a:r>
              <a:rPr lang="ja-JP" altLang="en-US" sz="3100" b="1" dirty="0"/>
              <a:t>中級者</a:t>
            </a:r>
            <a:r>
              <a:rPr lang="en-US" altLang="ja-JP" sz="3100" b="1" dirty="0"/>
              <a:t>:</a:t>
            </a:r>
            <a:r>
              <a:rPr lang="ja-JP" altLang="en-US" sz="3100" dirty="0"/>
              <a:t> 変数がミュータブル（変更可能）なオブジェクト</a:t>
            </a:r>
            <a:endParaRPr lang="en-US" altLang="ja-JP" sz="3100" dirty="0"/>
          </a:p>
          <a:p>
            <a:pPr marL="457200" lvl="1" indent="0">
              <a:buNone/>
            </a:pPr>
            <a:r>
              <a:rPr lang="ja-JP" altLang="en-US" sz="3100" dirty="0"/>
              <a:t>　（リストや辞書など）を参照している場合や、</a:t>
            </a:r>
            <a:endParaRPr lang="en-US" altLang="ja-JP" sz="3100" dirty="0"/>
          </a:p>
          <a:p>
            <a:pPr marL="457200" lvl="1" indent="0">
              <a:buNone/>
            </a:pPr>
            <a:r>
              <a:rPr lang="ja-JP" altLang="en-US" sz="3100" dirty="0"/>
              <a:t>　　メモリ効率を考慮する場合にこれを使用します</a:t>
            </a:r>
            <a:r>
              <a:rPr lang="ja-JP" altLang="en-US" sz="2600" dirty="0"/>
              <a:t>。</a:t>
            </a:r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7029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F682A3-66BA-BE42-E3EA-2425BE9C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try-except (</a:t>
            </a:r>
            <a:r>
              <a:rPr lang="ja-JP" altLang="en-US" dirty="0"/>
              <a:t>トライ</a:t>
            </a:r>
            <a:r>
              <a:rPr lang="en-US" altLang="ja-JP" dirty="0"/>
              <a:t>-</a:t>
            </a:r>
            <a:r>
              <a:rPr lang="ja-JP" altLang="en-US" dirty="0"/>
              <a:t>エクセプト</a:t>
            </a:r>
            <a:r>
              <a:rPr lang="en-US" altLang="ja-JP" dirty="0"/>
              <a:t>)</a:t>
            </a:r>
            <a:r>
              <a:rPr lang="ja-JP" altLang="en-US" dirty="0"/>
              <a:t>構文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E012533-4671-5F13-4E74-787286F6E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374" y="58303"/>
            <a:ext cx="8748190" cy="67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988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A3519-6EC4-1E6C-AF37-AA874CF78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D5FA60-9118-E6F9-26A7-E40C6DB90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try-except (</a:t>
            </a:r>
            <a:r>
              <a:rPr lang="ja-JP" altLang="en-US" dirty="0"/>
              <a:t>トライ</a:t>
            </a:r>
            <a:r>
              <a:rPr lang="en-US" altLang="ja-JP" dirty="0"/>
              <a:t>-</a:t>
            </a:r>
            <a:r>
              <a:rPr lang="ja-JP" altLang="en-US" dirty="0"/>
              <a:t>エクセプト</a:t>
            </a:r>
            <a:r>
              <a:rPr lang="en-US" altLang="ja-JP" dirty="0"/>
              <a:t>)</a:t>
            </a:r>
            <a:r>
              <a:rPr lang="ja-JP" altLang="en-US" dirty="0"/>
              <a:t>構文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5AFEB17-257D-0E04-A02E-2194CD295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805" y="1134973"/>
            <a:ext cx="10376181" cy="493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679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BFFC8-6CD1-6DBB-9A23-80B27244D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1ACAA3-69ED-8628-9FC5-B9C2435AB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try-except (</a:t>
            </a:r>
            <a:r>
              <a:rPr lang="ja-JP" altLang="en-US" dirty="0"/>
              <a:t>トライ</a:t>
            </a:r>
            <a:r>
              <a:rPr lang="en-US" altLang="ja-JP" dirty="0"/>
              <a:t>-</a:t>
            </a:r>
            <a:r>
              <a:rPr lang="ja-JP" altLang="en-US" dirty="0"/>
              <a:t>エクセプト</a:t>
            </a:r>
            <a:r>
              <a:rPr lang="en-US" altLang="ja-JP" dirty="0"/>
              <a:t>)</a:t>
            </a:r>
            <a:r>
              <a:rPr lang="ja-JP" altLang="en-US" dirty="0"/>
              <a:t>構文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E23C0A7-67D1-13B7-989B-EE81B744F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25" y="1520435"/>
            <a:ext cx="10442075" cy="30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802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B0071-C8E4-5E9C-ECD0-A02BAFAB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EDDF41-791A-CC4F-07CB-9F5751BE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try-except (</a:t>
            </a:r>
            <a:r>
              <a:rPr lang="ja-JP" altLang="en-US" dirty="0"/>
              <a:t>トライ</a:t>
            </a:r>
            <a:r>
              <a:rPr lang="en-US" altLang="ja-JP" dirty="0"/>
              <a:t>-</a:t>
            </a:r>
            <a:r>
              <a:rPr lang="ja-JP" altLang="en-US" dirty="0"/>
              <a:t>エクセプト</a:t>
            </a:r>
            <a:r>
              <a:rPr lang="en-US" altLang="ja-JP" dirty="0"/>
              <a:t>)</a:t>
            </a:r>
            <a:r>
              <a:rPr lang="ja-JP" altLang="en-US" dirty="0"/>
              <a:t>構文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7A609E90-E3C9-09EE-FF33-970F11D1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053" y="911224"/>
            <a:ext cx="9344503" cy="600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992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58CB7-07E8-2A9F-3DAC-C9A3DDA8E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29AB9-CBD0-02DF-3FCF-2C93628E2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try-except (</a:t>
            </a:r>
            <a:r>
              <a:rPr lang="ja-JP" altLang="en-US" dirty="0"/>
              <a:t>トライ</a:t>
            </a:r>
            <a:r>
              <a:rPr lang="en-US" altLang="ja-JP" dirty="0"/>
              <a:t>-</a:t>
            </a:r>
            <a:r>
              <a:rPr lang="ja-JP" altLang="en-US" dirty="0"/>
              <a:t>エクセプト</a:t>
            </a:r>
            <a:r>
              <a:rPr lang="en-US" altLang="ja-JP" dirty="0"/>
              <a:t>)</a:t>
            </a:r>
            <a:r>
              <a:rPr lang="ja-JP" altLang="en-US" dirty="0"/>
              <a:t>構文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DFAEECB-FCD0-819B-488C-F3BCBCB14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67" y="1011994"/>
            <a:ext cx="8985298" cy="584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499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694C9-765A-7CFE-5102-F95C95C24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FEADAC-200D-5254-6D88-13871DD90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ja-JP" dirty="0"/>
              <a:t>try-except (</a:t>
            </a:r>
            <a:r>
              <a:rPr lang="ja-JP" altLang="en-US" dirty="0"/>
              <a:t>トライ</a:t>
            </a:r>
            <a:r>
              <a:rPr lang="en-US" altLang="ja-JP" dirty="0"/>
              <a:t>-</a:t>
            </a:r>
            <a:r>
              <a:rPr lang="ja-JP" altLang="en-US" dirty="0"/>
              <a:t>エクセプト</a:t>
            </a:r>
            <a:r>
              <a:rPr lang="en-US" altLang="ja-JP" dirty="0"/>
              <a:t>)</a:t>
            </a:r>
            <a:r>
              <a:rPr lang="ja-JP" altLang="en-US" dirty="0"/>
              <a:t>構文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639E8BB-AF6C-7C6B-4910-34345777D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67" y="1088885"/>
            <a:ext cx="10407633" cy="56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90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F5FA9-94E8-AAA6-B113-8E2548E2D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9CA630-8B83-9F9C-5551-0779BCA5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2053652"/>
          </a:xfrm>
        </p:spPr>
        <p:txBody>
          <a:bodyPr>
            <a:normAutofit/>
          </a:bodyPr>
          <a:lstStyle/>
          <a:p>
            <a:r>
              <a:rPr lang="ja-JP" altLang="en-US" dirty="0"/>
              <a:t>トレース</a:t>
            </a:r>
            <a:br>
              <a:rPr lang="en-US" altLang="ja-JP" dirty="0"/>
            </a:br>
            <a:r>
              <a:rPr lang="ja-JP" altLang="en-US" dirty="0"/>
              <a:t>バック</a:t>
            </a:r>
            <a:br>
              <a:rPr lang="en-US" altLang="ja-JP" dirty="0"/>
            </a:br>
            <a:r>
              <a:rPr lang="ja-JP" altLang="en-US" dirty="0"/>
              <a:t>の読み方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468E9E5-0DE1-1F95-A2B6-7D36ACB829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971" y="-1"/>
            <a:ext cx="8941632" cy="670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275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678051-47A0-03E7-8319-87196966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9390"/>
          </a:xfrm>
        </p:spPr>
        <p:txBody>
          <a:bodyPr>
            <a:normAutofit/>
          </a:bodyPr>
          <a:lstStyle/>
          <a:p>
            <a:r>
              <a:rPr lang="ja-JP" altLang="en-US" dirty="0"/>
              <a:t>トレースバックの読み方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0D8878F-5B3F-5521-665D-EDB52A3D0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71146"/>
            <a:ext cx="11002780" cy="536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08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1F78C-47C1-BFA4-F01F-9EB10EF1D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8FCBEB-B5C9-F92D-05C7-871C0167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9390"/>
          </a:xfrm>
        </p:spPr>
        <p:txBody>
          <a:bodyPr>
            <a:normAutofit/>
          </a:bodyPr>
          <a:lstStyle/>
          <a:p>
            <a:r>
              <a:rPr lang="ja-JP" altLang="en-US" dirty="0"/>
              <a:t>トレースバックの読み方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13273B9A-B6B8-CED5-1C2D-A965E109A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806293"/>
            <a:ext cx="8664315" cy="60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554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A5219-65B3-B5BE-DE76-D0608F057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1E4189-4C3F-BE66-91E4-13329D9E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29390"/>
          </a:xfrm>
        </p:spPr>
        <p:txBody>
          <a:bodyPr>
            <a:normAutofit/>
          </a:bodyPr>
          <a:lstStyle/>
          <a:p>
            <a:r>
              <a:rPr lang="ja-JP" altLang="en-US" dirty="0"/>
              <a:t>トレースバックの読み方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B1ACC1A-E2A0-93E9-5F3E-2B9B13437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259" y="1173851"/>
            <a:ext cx="9779081" cy="451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3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33A3AA-185A-E45D-FE5C-6127B1D43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1022754"/>
          </a:xfrm>
        </p:spPr>
        <p:txBody>
          <a:bodyPr/>
          <a:lstStyle/>
          <a:p>
            <a:r>
              <a:rPr lang="ja-JP" altLang="en-US" dirty="0"/>
              <a:t>知っておくべき比較演算子の知識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E0C4C7A-000F-3555-5027-03A2127A56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370" y="1863958"/>
            <a:ext cx="8846035" cy="437626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694CCF3-B178-5446-DF9D-D88432540E73}"/>
              </a:ext>
            </a:extLst>
          </p:cNvPr>
          <p:cNvSpPr txBox="1"/>
          <p:nvPr/>
        </p:nvSpPr>
        <p:spPr>
          <a:xfrm>
            <a:off x="382370" y="1129318"/>
            <a:ext cx="6386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b="1" i="1" u="sng" dirty="0"/>
              <a:t>これで理解しろ</a:t>
            </a:r>
          </a:p>
        </p:txBody>
      </p:sp>
    </p:spTree>
    <p:extLst>
      <p:ext uri="{BB962C8B-B14F-4D97-AF65-F5344CB8AC3E}">
        <p14:creationId xmlns:p14="http://schemas.microsoft.com/office/powerpoint/2010/main" val="402012915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459343-61E9-77B8-DE96-87548E2EF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9EF1A79-23CE-E2BE-893A-174C82224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778" y="1343818"/>
            <a:ext cx="10024531" cy="183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878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06D67-B972-7056-AD8B-622F33866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7BEA28-B407-B103-2BF7-E185FA88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3364" y="0"/>
            <a:ext cx="3132944" cy="2080368"/>
          </a:xfrm>
        </p:spPr>
        <p:txBody>
          <a:bodyPr>
            <a:normAutofit/>
          </a:bodyPr>
          <a:lstStyle/>
          <a:p>
            <a:r>
              <a:rPr lang="ja-JP" altLang="en-US" dirty="0"/>
              <a:t>ファイルの</a:t>
            </a:r>
            <a:br>
              <a:rPr lang="en-US" altLang="ja-JP" dirty="0"/>
            </a:br>
            <a:r>
              <a:rPr lang="ja-JP" altLang="en-US" dirty="0"/>
              <a:t>読み書きを</a:t>
            </a:r>
            <a:br>
              <a:rPr lang="en-US" altLang="ja-JP" dirty="0"/>
            </a:br>
            <a:r>
              <a:rPr lang="ja-JP" altLang="en-US" dirty="0"/>
              <a:t>行う</a:t>
            </a:r>
            <a:endParaRPr kumimoji="1" lang="ja-JP" altLang="en-US" dirty="0"/>
          </a:p>
        </p:txBody>
      </p:sp>
      <p:pic>
        <p:nvPicPr>
          <p:cNvPr id="9" name="コンテンツ プレースホルダー 8">
            <a:extLst>
              <a:ext uri="{FF2B5EF4-FFF2-40B4-BE49-F238E27FC236}">
                <a16:creationId xmlns:a16="http://schemas.microsoft.com/office/drawing/2014/main" id="{B0C8FEA4-E0AC-A02A-B7E5-ECDCD0509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8923364" cy="664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747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D295A-49AE-E504-162A-53723B66D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A6ADE5-652A-2A6E-4A10-A01E1C8E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F9410725-D261-4F0E-C872-6637FE16F3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1" y="1343818"/>
            <a:ext cx="9855083" cy="27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431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B5827-4CE2-19BC-2D2B-B7E6E9550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DD93C8-CF46-7148-AD1D-07141AB1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D68E2AF7-09FE-63F6-C46A-D9C6922011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52" y="1343818"/>
            <a:ext cx="9896496" cy="449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1102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DED3-D5A0-728C-F756-C6C3C025E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14A3D8-1902-E5A6-A8F6-909D1260F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07FA6471-CF17-27D1-A7DA-059355D0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249" y="1169157"/>
            <a:ext cx="9724181" cy="49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20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53198-2E03-1785-55FC-348AD4B8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15EF26E-0EED-43E9-FCA2-FCCCC0A74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8505" y="0"/>
            <a:ext cx="3117954" cy="3102964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>ファイル</a:t>
            </a:r>
            <a:br>
              <a:rPr lang="en-US" altLang="ja-JP" dirty="0"/>
            </a:br>
            <a:r>
              <a:rPr lang="ja-JP" altLang="en-US" dirty="0"/>
              <a:t>の</a:t>
            </a:r>
            <a:br>
              <a:rPr lang="en-US" altLang="ja-JP" dirty="0"/>
            </a:br>
            <a:r>
              <a:rPr lang="ja-JP" altLang="en-US" dirty="0"/>
              <a:t>読み書き</a:t>
            </a:r>
            <a:br>
              <a:rPr lang="en-US" altLang="ja-JP" dirty="0"/>
            </a:br>
            <a:r>
              <a:rPr lang="ja-JP" altLang="en-US" dirty="0"/>
              <a:t>を</a:t>
            </a:r>
            <a:br>
              <a:rPr lang="en-US" altLang="ja-JP" dirty="0"/>
            </a:br>
            <a:r>
              <a:rPr lang="ja-JP" altLang="en-US" dirty="0"/>
              <a:t>行う</a:t>
            </a:r>
            <a:endParaRPr kumimoji="1" lang="ja-JP" altLang="en-US" dirty="0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A615AB59-B90F-22E4-09CE-6675FCE2A5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729"/>
            <a:ext cx="9977771" cy="643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130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C67FF-5CB8-BB0D-20B8-8957E08AC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8FE75A-962B-A718-578E-DE70D83EA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3889" y="0"/>
            <a:ext cx="2578308" cy="2635005"/>
          </a:xfrm>
        </p:spPr>
        <p:txBody>
          <a:bodyPr>
            <a:normAutofit/>
          </a:bodyPr>
          <a:lstStyle/>
          <a:p>
            <a:r>
              <a:rPr lang="ja-JP" altLang="en-US" dirty="0"/>
              <a:t>ファイル</a:t>
            </a:r>
            <a:br>
              <a:rPr lang="en-US" altLang="ja-JP" dirty="0"/>
            </a:br>
            <a:r>
              <a:rPr lang="ja-JP" altLang="en-US" dirty="0"/>
              <a:t>の</a:t>
            </a:r>
            <a:br>
              <a:rPr lang="en-US" altLang="ja-JP" dirty="0"/>
            </a:br>
            <a:r>
              <a:rPr lang="ja-JP" altLang="en-US" dirty="0"/>
              <a:t>読み書き</a:t>
            </a:r>
            <a:br>
              <a:rPr lang="en-US" altLang="ja-JP" dirty="0"/>
            </a:br>
            <a:r>
              <a:rPr lang="ja-JP" altLang="en-US" dirty="0"/>
              <a:t>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59E0FBB-85F5-AE20-6B7D-6F28B3789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92" y="0"/>
            <a:ext cx="8184630" cy="67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698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107B0-8F52-C999-E87C-95488714A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3B65F-BCDE-CF5B-03A0-1CA0246A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3843" y="0"/>
            <a:ext cx="2713219" cy="2560054"/>
          </a:xfrm>
        </p:spPr>
        <p:txBody>
          <a:bodyPr>
            <a:normAutofit/>
          </a:bodyPr>
          <a:lstStyle/>
          <a:p>
            <a:r>
              <a:rPr lang="ja-JP" altLang="en-US" dirty="0"/>
              <a:t>ファイル</a:t>
            </a:r>
            <a:br>
              <a:rPr lang="en-US" altLang="ja-JP" dirty="0"/>
            </a:br>
            <a:r>
              <a:rPr lang="ja-JP" altLang="en-US" dirty="0"/>
              <a:t>の</a:t>
            </a:r>
            <a:br>
              <a:rPr lang="en-US" altLang="ja-JP" dirty="0"/>
            </a:br>
            <a:r>
              <a:rPr lang="ja-JP" altLang="en-US" dirty="0"/>
              <a:t>読み書き</a:t>
            </a:r>
            <a:br>
              <a:rPr lang="en-US" altLang="ja-JP" dirty="0"/>
            </a:br>
            <a:r>
              <a:rPr lang="ja-JP" altLang="en-US" dirty="0"/>
              <a:t>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97FB6264-28AD-F79A-D4CA-5B53213130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83" y="-1"/>
            <a:ext cx="9306360" cy="672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730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1C6FC-E6A7-F152-6737-4A9069FB7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7ED7D0-FAF4-3894-4FD0-D5CA0E0A4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8C9E5482-0D2C-AC5F-2F94-7D22F76B4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204" y="1343818"/>
            <a:ext cx="10554571" cy="363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190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3945D-4E15-EF74-D8F7-FD62B5901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2A8736-F263-9BC3-9FE3-D4477F37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ja-JP" altLang="en-US" dirty="0"/>
              <a:t>ファイルの読み書きを行う</a:t>
            </a:r>
            <a:endParaRPr kumimoji="1" lang="ja-JP" altLang="en-US" dirty="0"/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59BBD2B4-7608-B909-CA30-1D30D2880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469" y="1238886"/>
            <a:ext cx="9770287" cy="403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24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1396</Words>
  <Application>Microsoft Office PowerPoint</Application>
  <PresentationFormat>ワイド画面</PresentationFormat>
  <Paragraphs>210</Paragraphs>
  <Slides>146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146</vt:i4>
      </vt:variant>
    </vt:vector>
  </HeadingPairs>
  <TitlesOfParts>
    <vt:vector size="152" baseType="lpstr">
      <vt:lpstr>Google Sans</vt:lpstr>
      <vt:lpstr>游ゴシック</vt:lpstr>
      <vt:lpstr>游ゴシック Light</vt:lpstr>
      <vt:lpstr>Arial</vt:lpstr>
      <vt:lpstr>Courier New</vt:lpstr>
      <vt:lpstr>Office テーマ</vt:lpstr>
      <vt:lpstr>MyLearn_Python</vt:lpstr>
      <vt:lpstr>PowerPoint プレゼンテーション</vt:lpstr>
      <vt:lpstr>土台作り</vt:lpstr>
      <vt:lpstr>Visual Studio Code(VSCode)でPythonを使う</vt:lpstr>
      <vt:lpstr>基本</vt:lpstr>
      <vt:lpstr>複合代入演算子</vt:lpstr>
      <vt:lpstr>四則演算</vt:lpstr>
      <vt:lpstr>知っておくべき比較演算子の知識</vt:lpstr>
      <vt:lpstr>知っておくべき比較演算子の知識</vt:lpstr>
      <vt:lpstr>知っておくべき比較演算子の知識</vt:lpstr>
      <vt:lpstr>比較の真値判定</vt:lpstr>
      <vt:lpstr>比較の真値判定</vt:lpstr>
      <vt:lpstr>論理演算子</vt:lpstr>
      <vt:lpstr>論理演算子</vt:lpstr>
      <vt:lpstr>論理演算子</vt:lpstr>
      <vt:lpstr>論理演算子</vt:lpstr>
      <vt:lpstr>論理演算子</vt:lpstr>
      <vt:lpstr>型変換</vt:lpstr>
      <vt:lpstr>型変換</vt:lpstr>
      <vt:lpstr>型変換</vt:lpstr>
      <vt:lpstr>型変換</vt:lpstr>
      <vt:lpstr>型変換</vt:lpstr>
      <vt:lpstr>型変換</vt:lpstr>
      <vt:lpstr>型変換</vt:lpstr>
      <vt:lpstr>型変換</vt:lpstr>
      <vt:lpstr>型変換</vt:lpstr>
      <vt:lpstr>型変換</vt:lpstr>
      <vt:lpstr>型変換</vt:lpstr>
      <vt:lpstr>型変換</vt:lpstr>
      <vt:lpstr>辞書の基本</vt:lpstr>
      <vt:lpstr>辞書の基本</vt:lpstr>
      <vt:lpstr>辞書の基本</vt:lpstr>
      <vt:lpstr>辞書の基本</vt:lpstr>
      <vt:lpstr>辞書の基本</vt:lpstr>
      <vt:lpstr>外部ライブラリの管理</vt:lpstr>
      <vt:lpstr>外部ライブラリの管理②</vt:lpstr>
      <vt:lpstr>外部ライブラリの管理③</vt:lpstr>
      <vt:lpstr>外部 ライブラリ の管理④</vt:lpstr>
      <vt:lpstr>外部ライブラリの管理⑤</vt:lpstr>
      <vt:lpstr>外部ライブラリの管理⑥</vt:lpstr>
      <vt:lpstr>モジュールとライブラリの違い</vt:lpstr>
      <vt:lpstr>printに式や変数を埋め込む</vt:lpstr>
      <vt:lpstr>printに式や変数を埋め込む、応用①</vt:lpstr>
      <vt:lpstr>printに式や変数を埋め込む、応用②</vt:lpstr>
      <vt:lpstr>printに式や変数を埋め込む、応用③</vt:lpstr>
      <vt:lpstr>printに式や変数を埋め込む、応用④</vt:lpstr>
      <vt:lpstr>printに式や変数を埋め込む、応用⑤</vt:lpstr>
      <vt:lpstr>インデックス操作</vt:lpstr>
      <vt:lpstr>スライス操作:基本</vt:lpstr>
      <vt:lpstr>スライス操作 :省略</vt:lpstr>
      <vt:lpstr>スライス操作:指定</vt:lpstr>
      <vt:lpstr>スライス操作:逆順</vt:lpstr>
      <vt:lpstr>インデックス操作とスライス操作のまとめ</vt:lpstr>
      <vt:lpstr>文字列(string)の扱い方.replace()</vt:lpstr>
      <vt:lpstr>文字列(string)の扱い方.replace()</vt:lpstr>
      <vt:lpstr>文字列(string)の扱い方.split()</vt:lpstr>
      <vt:lpstr>文字列(string)の扱い方.split()</vt:lpstr>
      <vt:lpstr>文字列(string)の扱い方.join()</vt:lpstr>
      <vt:lpstr>文字列(string)の扱い方.join()</vt:lpstr>
      <vt:lpstr>文字列(string)の扱い方.strip()</vt:lpstr>
      <vt:lpstr>文字列(string)の扱い方.strip()</vt:lpstr>
      <vt:lpstr>breakとcontinue(break)</vt:lpstr>
      <vt:lpstr>breakと continue(break)</vt:lpstr>
      <vt:lpstr>breakとcontinue(continue)</vt:lpstr>
      <vt:lpstr>breakと continue (continue)</vt:lpstr>
      <vt:lpstr>enumerate（エニュメレイト）関数</vt:lpstr>
      <vt:lpstr>ちなみに、、、タプルとは</vt:lpstr>
      <vt:lpstr>ちなみに、、、タプルとは</vt:lpstr>
      <vt:lpstr>ちなみに、、、タプルとは</vt:lpstr>
      <vt:lpstr>enumerate（エニュメレイト）関数</vt:lpstr>
      <vt:lpstr>enumerate（エニュメレイト）関数</vt:lpstr>
      <vt:lpstr>enumerate（エニュメレイト）関数</vt:lpstr>
      <vt:lpstr>enumerate（エニュメレイト）関数</vt:lpstr>
      <vt:lpstr>enumerate（エニュメレイト）関数</vt:lpstr>
      <vt:lpstr>zip（ジップ）関数</vt:lpstr>
      <vt:lpstr>zip（ジップ）関数</vt:lpstr>
      <vt:lpstr>zip（ジップ）関数の応用</vt:lpstr>
      <vt:lpstr>zip（ジップ）関数の応用</vt:lpstr>
      <vt:lpstr>zip（ジップ）関数の応用</vt:lpstr>
      <vt:lpstr>try-except (トライ-エクセプト)構文</vt:lpstr>
      <vt:lpstr>try-except (トライ-エクセプト)構文</vt:lpstr>
      <vt:lpstr>try-except (トライ-エクセプト)構文</vt:lpstr>
      <vt:lpstr>try-except (トライ-エクセプト)構文</vt:lpstr>
      <vt:lpstr>try-except (トライ-エクセプト)構文</vt:lpstr>
      <vt:lpstr>try-except (トライ-エクセプト)構文</vt:lpstr>
      <vt:lpstr>トレース バック の読み方</vt:lpstr>
      <vt:lpstr>トレースバックの読み方</vt:lpstr>
      <vt:lpstr>トレースバックの読み方</vt:lpstr>
      <vt:lpstr>トレースバックの読み方</vt:lpstr>
      <vt:lpstr>ファイルの読み書きを行う</vt:lpstr>
      <vt:lpstr>ファイルの 読み書きを 行う</vt:lpstr>
      <vt:lpstr>ファイルの読み書きを行う</vt:lpstr>
      <vt:lpstr>ファイルの読み書きを行う</vt:lpstr>
      <vt:lpstr>ファイルの読み書きを行う</vt:lpstr>
      <vt:lpstr>ファイル の 読み書き を 行う</vt:lpstr>
      <vt:lpstr>ファイル の 読み書き を行う</vt:lpstr>
      <vt:lpstr>ファイル の 読み書き を行う</vt:lpstr>
      <vt:lpstr>ファイルの読み書きを行う</vt:lpstr>
      <vt:lpstr>ファイルの読み書きを行う</vt:lpstr>
      <vt:lpstr>ファイルの読み書きを行う</vt:lpstr>
      <vt:lpstr>ファイルの読み書きを行う</vt:lpstr>
      <vt:lpstr>ファイルの読み書きを行う</vt:lpstr>
      <vt:lpstr>ファイルの読み書きを行う</vt:lpstr>
      <vt:lpstr>ファイルの読み書きを行う</vt:lpstr>
      <vt:lpstr>Pythonにおける命名規則</vt:lpstr>
      <vt:lpstr>Pythonにおける命名規則</vt:lpstr>
      <vt:lpstr>Pythonにおける命名規則</vt:lpstr>
      <vt:lpstr>Pythonにおける命名規則</vt:lpstr>
      <vt:lpstr>Pythonにおける命名規則</vt:lpstr>
      <vt:lpstr>Pythonにおける命名規則</vt:lpstr>
      <vt:lpstr>良いコメント</vt:lpstr>
      <vt:lpstr>他の”””コメント””””</vt:lpstr>
      <vt:lpstr>インデント（字下げ）</vt:lpstr>
      <vt:lpstr>インデント</vt:lpstr>
      <vt:lpstr>Set(集合)</vt:lpstr>
      <vt:lpstr>Set(集合)</vt:lpstr>
      <vt:lpstr>Set(集合)</vt:lpstr>
      <vt:lpstr>Set(集合)</vt:lpstr>
      <vt:lpstr>Set(集合)</vt:lpstr>
      <vt:lpstr>Set(集合)とList(リスト)の使い分け</vt:lpstr>
      <vt:lpstr>Set(集合)とList(リスト)の使い分け</vt:lpstr>
      <vt:lpstr>Set(集合)とList(リスト)の使い分け</vt:lpstr>
      <vt:lpstr>Set（集合）と Dictionary（辞書）の違い2</vt:lpstr>
      <vt:lpstr>Set（集合）と Dictionary（辞書）の違い3</vt:lpstr>
      <vt:lpstr>Set（集合）と Dictionary（辞書）の違い4</vt:lpstr>
      <vt:lpstr>Set（集合）と Dictionary（辞書）の違い5</vt:lpstr>
      <vt:lpstr>リスト内包表記1</vt:lpstr>
      <vt:lpstr>リスト内包表記2</vt:lpstr>
      <vt:lpstr>リスト 内包 表記3</vt:lpstr>
      <vt:lpstr>リスト内包表記4</vt:lpstr>
      <vt:lpstr>リスト内包表記5</vt:lpstr>
      <vt:lpstr>マジックメソッド1</vt:lpstr>
      <vt:lpstr>マジックメソッド2</vt:lpstr>
      <vt:lpstr>マジックメソッド3</vt:lpstr>
      <vt:lpstr>マジックメソッド4</vt:lpstr>
      <vt:lpstr>マジックメソッド5</vt:lpstr>
      <vt:lpstr>マジックメソッド6</vt:lpstr>
      <vt:lpstr>マジックメソッド7</vt:lpstr>
      <vt:lpstr>マジックメソッド7</vt:lpstr>
      <vt:lpstr>マジックメソッド8</vt:lpstr>
      <vt:lpstr>仮想環境</vt:lpstr>
      <vt:lpstr>仮想環境</vt:lpstr>
      <vt:lpstr>仮想環境</vt:lpstr>
      <vt:lpstr>仮想環境</vt:lpstr>
      <vt:lpstr>仮想環境</vt:lpstr>
      <vt:lpstr>仮想環境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工内　章広</dc:creator>
  <cp:lastModifiedBy>工内　章広</cp:lastModifiedBy>
  <cp:revision>2</cp:revision>
  <dcterms:created xsi:type="dcterms:W3CDTF">2025-11-27T01:56:52Z</dcterms:created>
  <dcterms:modified xsi:type="dcterms:W3CDTF">2025-11-28T01:11:37Z</dcterms:modified>
</cp:coreProperties>
</file>